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9" r:id="rId10"/>
    <p:sldId id="270" r:id="rId11"/>
    <p:sldId id="265" r:id="rId12"/>
    <p:sldId id="272" r:id="rId13"/>
    <p:sldId id="266" r:id="rId14"/>
    <p:sldId id="268" r:id="rId15"/>
    <p:sldId id="267" r:id="rId16"/>
    <p:sldId id="262" r:id="rId17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93" autoAdjust="0"/>
  </p:normalViewPr>
  <p:slideViewPr>
    <p:cSldViewPr snapToGrid="0" snapToObjects="1">
      <p:cViewPr>
        <p:scale>
          <a:sx n="116" d="100"/>
          <a:sy n="116" d="100"/>
        </p:scale>
        <p:origin x="-848" y="7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337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2"/>
            <a:ext cx="4648199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49" cy="418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94462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49" cy="41830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49" cy="41830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399" cy="4650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399" cy="4650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Intervals can be specified using the &lt;lower- bound&gt; : &lt;length&gt; : &lt;stride&gt; notation to represent the following list of numbers: “&lt;lower-bound&gt;, &lt;lower-bound&gt; + &lt;stride&gt;, ..., &lt;lower-bound&gt; + (&lt;length&gt;- 1)*&lt;stride&gt;.”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399" cy="4650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399" cy="4650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436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OMP_NUM_THREADS=10</a:t>
            </a:r>
          </a:p>
          <a:p>
            <a:r>
              <a:rPr lang="en-US" dirty="0" smtClean="0"/>
              <a:t>OMP_PROC_BIND=master</a:t>
            </a:r>
          </a:p>
          <a:p>
            <a:r>
              <a:rPr lang="en-US" dirty="0" smtClean="0"/>
              <a:t>OMP_PLACES=cores</a:t>
            </a:r>
          </a:p>
          <a:p>
            <a:r>
              <a:rPr lang="en-US" dirty="0" smtClean="0"/>
              <a:t>MAPPING</a:t>
            </a:r>
          </a:p>
          <a:p>
            <a:r>
              <a:rPr lang="en-US" dirty="0" smtClean="0"/>
              <a:t>Thread=0, CPUID=0</a:t>
            </a:r>
          </a:p>
          <a:p>
            <a:r>
              <a:rPr lang="en-US" dirty="0" smtClean="0"/>
              <a:t>Thread=1, CPUID=1</a:t>
            </a:r>
          </a:p>
          <a:p>
            <a:r>
              <a:rPr lang="en-US" dirty="0" smtClean="0"/>
              <a:t>Thread=2, CPUID=2</a:t>
            </a:r>
          </a:p>
          <a:p>
            <a:r>
              <a:rPr lang="en-US" dirty="0" smtClean="0"/>
              <a:t>Thread=3, CPUID=3</a:t>
            </a:r>
          </a:p>
          <a:p>
            <a:r>
              <a:rPr lang="en-US" dirty="0" smtClean="0"/>
              <a:t>Thread=4, CPUID=4</a:t>
            </a:r>
          </a:p>
          <a:p>
            <a:r>
              <a:rPr lang="en-US" dirty="0" smtClean="0"/>
              <a:t>Thread=5, CPUID=5</a:t>
            </a:r>
          </a:p>
          <a:p>
            <a:r>
              <a:rPr lang="en-US" dirty="0" smtClean="0"/>
              <a:t>Thread=6, CPUID=6</a:t>
            </a:r>
          </a:p>
          <a:p>
            <a:r>
              <a:rPr lang="en-US" dirty="0" smtClean="0"/>
              <a:t>Thread=7, CPUID=7</a:t>
            </a:r>
          </a:p>
          <a:p>
            <a:r>
              <a:rPr lang="en-US" dirty="0" smtClean="0"/>
              <a:t>Thread=8, CPUID=7</a:t>
            </a:r>
          </a:p>
          <a:p>
            <a:r>
              <a:rPr lang="en-US" dirty="0" smtClean="0"/>
              <a:t>Thread=9, CPUID=</a:t>
            </a:r>
            <a:r>
              <a:rPr lang="en-US" dirty="0" smtClean="0"/>
              <a:t>0</a:t>
            </a:r>
          </a:p>
          <a:p>
            <a:endParaRPr lang="en-US" dirty="0" smtClean="0"/>
          </a:p>
          <a:p>
            <a:r>
              <a:rPr lang="en-US" dirty="0" smtClean="0"/>
              <a:t>OMP_NUM_THREADS=10</a:t>
            </a:r>
          </a:p>
          <a:p>
            <a:r>
              <a:rPr lang="en-US" dirty="0" smtClean="0"/>
              <a:t>OMP_PROC_BIND=master</a:t>
            </a:r>
          </a:p>
          <a:p>
            <a:r>
              <a:rPr lang="en-US" dirty="0" smtClean="0"/>
              <a:t>OMP_PLACES=sockets</a:t>
            </a:r>
          </a:p>
          <a:p>
            <a:r>
              <a:rPr lang="en-US" dirty="0" smtClean="0"/>
              <a:t>MAPPING</a:t>
            </a:r>
          </a:p>
          <a:p>
            <a:r>
              <a:rPr lang="en-US" dirty="0" smtClean="0"/>
              <a:t>Thread=0, CPUID=18</a:t>
            </a:r>
          </a:p>
          <a:p>
            <a:r>
              <a:rPr lang="en-US" dirty="0" smtClean="0"/>
              <a:t>Thread=1, CPUID=26</a:t>
            </a:r>
          </a:p>
          <a:p>
            <a:r>
              <a:rPr lang="en-US" dirty="0" smtClean="0"/>
              <a:t>Thread=2, CPUID=33</a:t>
            </a:r>
          </a:p>
          <a:p>
            <a:r>
              <a:rPr lang="en-US" dirty="0" smtClean="0"/>
              <a:t>Thread=3, CPUID=5</a:t>
            </a:r>
          </a:p>
          <a:p>
            <a:r>
              <a:rPr lang="en-US" dirty="0" smtClean="0"/>
              <a:t>Thread=4, CPUID=14</a:t>
            </a:r>
          </a:p>
          <a:p>
            <a:r>
              <a:rPr lang="en-US" dirty="0" smtClean="0"/>
              <a:t>Thread=5, CPUID=15</a:t>
            </a:r>
          </a:p>
          <a:p>
            <a:r>
              <a:rPr lang="en-US" dirty="0" smtClean="0"/>
              <a:t>Thread=6, CPUID=6</a:t>
            </a:r>
          </a:p>
          <a:p>
            <a:r>
              <a:rPr lang="en-US" dirty="0" smtClean="0"/>
              <a:t>Thread=7, CPUID=34</a:t>
            </a:r>
          </a:p>
          <a:p>
            <a:r>
              <a:rPr lang="en-US" dirty="0" smtClean="0"/>
              <a:t>Thread=8, CPUID=19</a:t>
            </a:r>
          </a:p>
          <a:p>
            <a:r>
              <a:rPr lang="en-US" dirty="0" smtClean="0"/>
              <a:t>Thread=9, CPUID=8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19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2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How thread affinity and data placement affect app on P8</a:t>
            </a:r>
          </a:p>
          <a:p>
            <a:pPr marL="914400" lvl="1" indent="-292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both settings are orthogonal but are related</a:t>
            </a:r>
          </a:p>
          <a:p>
            <a:pPr marL="914400" lvl="1" indent="-292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How sensitive an application is to thread affinity</a:t>
            </a:r>
          </a:p>
          <a:p>
            <a:pPr marL="914400" lvl="1" indent="-292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Cost of NUMA effects</a:t>
            </a:r>
          </a:p>
          <a:p>
            <a:pPr marL="457200" lvl="0" indent="-292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How do we find out if we have a problem with affinity/data placement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What are the  hw counters that we need to watch and how they help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These are the only way to specify custom affinity - 1 thread per numa node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MISSING - Missing portable way of defining placement as NUMA, usability, what are the caveats there (too simple) 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Future work -  What algorithms are affected by affinity (types - compute bound/memory bound etc.)</a:t>
            </a:r>
          </a:p>
          <a:p>
            <a:pPr marL="457200" lvl="0" indent="-292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399" cy="4650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 l="53723" t="46829" r="5490"/>
          <a:stretch/>
        </p:blipFill>
        <p:spPr>
          <a:xfrm rot="5400000" flipH="1">
            <a:off x="-48129" y="48129"/>
            <a:ext cx="4322618" cy="422635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5594423" y="0"/>
            <a:ext cx="3561025" cy="61863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 l="23580"/>
          <a:stretch/>
        </p:blipFill>
        <p:spPr>
          <a:xfrm>
            <a:off x="5786057" y="0"/>
            <a:ext cx="3377288" cy="669608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82498" y="235944"/>
            <a:ext cx="4160171" cy="9264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45720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91440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37160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82880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193223" y="1761402"/>
            <a:ext cx="3255296" cy="7571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202278" y="6293792"/>
            <a:ext cx="2114680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ORNL is managed by UT-Battelle </a:t>
            </a:r>
            <a:br>
              <a:rPr lang="en-US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the US Department of Energy</a:t>
            </a: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7296" y="6374387"/>
            <a:ext cx="1329900" cy="32003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/>
          <p:nvPr/>
        </p:nvSpPr>
        <p:spPr>
          <a:xfrm>
            <a:off x="-23150" y="6158962"/>
            <a:ext cx="9162287" cy="274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3032" y="660860"/>
            <a:ext cx="4489932" cy="4525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82498" y="236982"/>
            <a:ext cx="8636290" cy="4847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45720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91440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37160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82880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01168" y="1443384"/>
            <a:ext cx="8642640" cy="4195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0188" marR="0" lvl="0" indent="-523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1301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-114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4588" marR="0" lvl="3" indent="-6508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82725" marR="0" lvl="4" indent="-1111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88386" y="236982"/>
            <a:ext cx="8628677" cy="4847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45720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91440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37160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82880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95947" y="1444751"/>
            <a:ext cx="4192528" cy="821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5947" y="2270333"/>
            <a:ext cx="4192528" cy="3674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0188" marR="0" lvl="0" indent="-777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1555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-127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4588" marR="0" lvl="3" indent="-7778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82725" marR="0" lvl="4" indent="-1111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4645025" y="1444751"/>
            <a:ext cx="4194174" cy="821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4"/>
          </p:nvPr>
        </p:nvSpPr>
        <p:spPr>
          <a:xfrm>
            <a:off x="4645025" y="2270333"/>
            <a:ext cx="4194174" cy="3674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0188" marR="0" lvl="0" indent="-777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1555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-127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4588" marR="0" lvl="3" indent="-7778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82725" marR="0" lvl="4" indent="-1111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 rotWithShape="1">
          <a:blip r:embed="rId2">
            <a:alphaModFix/>
          </a:blip>
          <a:srcRect l="53723" t="46829" r="5490"/>
          <a:stretch/>
        </p:blipFill>
        <p:spPr>
          <a:xfrm rot="5400000" flipH="1">
            <a:off x="-48129" y="48129"/>
            <a:ext cx="4322618" cy="4226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83859" y="244004"/>
            <a:ext cx="3911889" cy="11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45720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91440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37160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82880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</a:blip>
          <a:srcRect l="23580"/>
          <a:stretch/>
        </p:blipFill>
        <p:spPr>
          <a:xfrm>
            <a:off x="5766712" y="-2184"/>
            <a:ext cx="3377288" cy="669608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0" y="6170537"/>
            <a:ext cx="9144000" cy="274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7296" y="6374387"/>
            <a:ext cx="1329900" cy="32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83859" y="244004"/>
            <a:ext cx="8628677" cy="4847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45720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91440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37160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82880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8">
            <a:alphaModFix/>
          </a:blip>
          <a:srcRect l="53723" t="46829" r="5490"/>
          <a:stretch/>
        </p:blipFill>
        <p:spPr>
          <a:xfrm rot="5400000" flipH="1">
            <a:off x="-48129" y="48129"/>
            <a:ext cx="4322618" cy="42263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9">
            <a:alphaModFix/>
          </a:blip>
          <a:srcRect b="-1"/>
          <a:stretch/>
        </p:blipFill>
        <p:spPr>
          <a:xfrm>
            <a:off x="5083728" y="1812022"/>
            <a:ext cx="4060271" cy="50458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83859" y="244475"/>
            <a:ext cx="8628677" cy="5109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45720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91440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137160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182880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88688" y="1445476"/>
            <a:ext cx="8642640" cy="4040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0188" marR="0" lvl="0" indent="-523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25475" marR="0" lvl="1" indent="-1301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-114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44588" marR="0" lvl="3" indent="-6508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82725" marR="0" lvl="4" indent="-1111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22695" y="6513051"/>
            <a:ext cx="210300" cy="15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07296" y="6374387"/>
            <a:ext cx="1329900" cy="3200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 userDrawn="1"/>
        </p:nvSpPr>
        <p:spPr>
          <a:xfrm>
            <a:off x="3594747" y="6527935"/>
            <a:ext cx="12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IWOMP 2016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ctrTitle"/>
          </p:nvPr>
        </p:nvSpPr>
        <p:spPr>
          <a:xfrm>
            <a:off x="182498" y="235944"/>
            <a:ext cx="5022713" cy="21975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Evaluating OpenMP Affinity on the POWER8 Architecture </a:t>
            </a:r>
            <a:br>
              <a:rPr lang="en-US"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2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173981" y="2656239"/>
            <a:ext cx="3255296" cy="7571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Swaroop Pophale and </a:t>
            </a:r>
            <a:r>
              <a:rPr lang="en-US" sz="2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Oscar Hernandez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193222" y="5265682"/>
            <a:ext cx="3255296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October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-US" sz="1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lvl="3" indent="-171450">
              <a:spcBef>
                <a:spcPts val="1400"/>
              </a:spcBef>
            </a:pPr>
            <a:r>
              <a:rPr lang="en-US" sz="1200" dirty="0" smtClean="0"/>
              <a:t>To efficiently use NUMA resources</a:t>
            </a:r>
          </a:p>
          <a:p>
            <a:pPr marL="349250" lvl="3" indent="-171450">
              <a:spcBef>
                <a:spcPts val="1400"/>
              </a:spcBef>
            </a:pPr>
            <a:r>
              <a:rPr lang="en-US" sz="1200" dirty="0" smtClean="0"/>
              <a:t>OMP_PROC_BIND </a:t>
            </a:r>
            <a:r>
              <a:rPr lang="en-US" sz="1200" dirty="0"/>
              <a:t>= </a:t>
            </a:r>
            <a:r>
              <a:rPr lang="en-US" sz="1200" dirty="0" smtClean="0"/>
              <a:t>master, </a:t>
            </a:r>
            <a:r>
              <a:rPr lang="en-US" sz="1200" dirty="0"/>
              <a:t>OMP_PLACES = </a:t>
            </a:r>
            <a:r>
              <a:rPr lang="en-US" sz="1200" dirty="0" smtClean="0"/>
              <a:t>0:8:10</a:t>
            </a:r>
            <a:r>
              <a:rPr lang="en-US" sz="1200" dirty="0" smtClean="0"/>
              <a:t> </a:t>
            </a:r>
            <a:r>
              <a:rPr lang="en-US" sz="1200" dirty="0"/>
              <a:t>and OMP_NUM_THREADS = 10</a:t>
            </a:r>
          </a:p>
          <a:p>
            <a:pPr marL="177800" indent="0">
              <a:buNone/>
            </a:pPr>
            <a:endParaRPr lang="en-US" dirty="0" smtClean="0"/>
          </a:p>
          <a:p>
            <a:pPr marL="177800" indent="0">
              <a:buNone/>
            </a:pPr>
            <a:endParaRPr lang="en-US" dirty="0"/>
          </a:p>
          <a:p>
            <a:pPr marL="177800" indent="0">
              <a:buNone/>
            </a:pPr>
            <a:endParaRPr lang="en-US" dirty="0" smtClean="0"/>
          </a:p>
          <a:p>
            <a:pPr marL="349250" lvl="3" indent="-171450">
              <a:spcBef>
                <a:spcPts val="1400"/>
              </a:spcBef>
            </a:pPr>
            <a:r>
              <a:rPr lang="en-US" sz="1200" dirty="0" smtClean="0"/>
              <a:t>Note:</a:t>
            </a:r>
          </a:p>
          <a:p>
            <a:pPr marL="687387" lvl="4" indent="-171450">
              <a:spcBef>
                <a:spcPts val="1400"/>
              </a:spcBef>
            </a:pPr>
            <a:r>
              <a:rPr lang="en-US" sz="1400" dirty="0" smtClean="0"/>
              <a:t>Non-portable way to specify placement of threads</a:t>
            </a:r>
          </a:p>
          <a:p>
            <a:pPr marL="687387" lvl="4" indent="-171450">
              <a:spcBef>
                <a:spcPts val="1400"/>
              </a:spcBef>
            </a:pPr>
            <a:r>
              <a:rPr lang="en-US" sz="1400" dirty="0" smtClean="0"/>
              <a:t>Spread and close could be used, but </a:t>
            </a:r>
          </a:p>
          <a:p>
            <a:pPr marL="1776412" lvl="5" indent="-228600">
              <a:spcBef>
                <a:spcPts val="1400"/>
              </a:spcBef>
              <a:buFont typeface="+mj-lt"/>
              <a:buAutoNum type="arabicPeriod"/>
            </a:pPr>
            <a:r>
              <a:rPr lang="en-US" sz="1400" dirty="0"/>
              <a:t>B</a:t>
            </a:r>
            <a:r>
              <a:rPr lang="en-US" sz="1400" dirty="0" smtClean="0"/>
              <a:t>oth schemes distribute threads in a round-robin fashion</a:t>
            </a:r>
          </a:p>
          <a:p>
            <a:pPr marL="1776412" lvl="5" indent="-228600">
              <a:spcBef>
                <a:spcPts val="1400"/>
              </a:spcBef>
              <a:buFont typeface="+mj-lt"/>
              <a:buAutoNum type="arabicPeriod"/>
            </a:pPr>
            <a:r>
              <a:rPr lang="en-US" sz="1400" dirty="0"/>
              <a:t>D</a:t>
            </a:r>
            <a:r>
              <a:rPr lang="en-US" sz="1400" dirty="0" smtClean="0"/>
              <a:t>etermination </a:t>
            </a:r>
            <a:r>
              <a:rPr lang="en-US" sz="1400" dirty="0"/>
              <a:t>of whether the affinity request can be fulfilled is implementation defined. </a:t>
            </a:r>
            <a:endParaRPr lang="en-US" sz="1400" dirty="0"/>
          </a:p>
          <a:p>
            <a:pPr marL="1776412" lvl="5" indent="-228600">
              <a:spcBef>
                <a:spcPts val="1400"/>
              </a:spcBef>
              <a:buFont typeface="+mj-lt"/>
              <a:buAutoNum type="arabicPeriod"/>
            </a:pPr>
            <a:endParaRPr lang="en-US" sz="1400" dirty="0" smtClean="0"/>
          </a:p>
          <a:p>
            <a:pPr marL="687387" lvl="4" indent="-171450">
              <a:spcBef>
                <a:spcPts val="1400"/>
              </a:spcBef>
            </a:pPr>
            <a:endParaRPr lang="en-US" sz="1200" dirty="0" smtClean="0"/>
          </a:p>
          <a:p>
            <a:pPr marL="177800" indent="0">
              <a:buNone/>
            </a:pP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70064" y="2266443"/>
            <a:ext cx="3600645" cy="1280210"/>
            <a:chOff x="1833055" y="4988827"/>
            <a:chExt cx="3600645" cy="1280210"/>
          </a:xfrm>
        </p:grpSpPr>
        <p:sp>
          <p:nvSpPr>
            <p:cNvPr id="49" name="Rectangle 48"/>
            <p:cNvSpPr/>
            <p:nvPr/>
          </p:nvSpPr>
          <p:spPr>
            <a:xfrm>
              <a:off x="1833055" y="4988827"/>
              <a:ext cx="3600645" cy="12732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127142" y="5198332"/>
              <a:ext cx="1460408" cy="746342"/>
              <a:chOff x="1387885" y="5198331"/>
              <a:chExt cx="2199666" cy="1178463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1387885" y="5198331"/>
                <a:ext cx="2199666" cy="11784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1584284" y="5329272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>
                <a:off x="1584284" y="5813751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854864" y="5453663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103276" y="5448934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359689" y="5453663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621194" y="5448934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884513" y="5448934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854864" y="5946508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103276" y="5941779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359689" y="5946508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621194" y="5941779"/>
                <a:ext cx="192024" cy="196411"/>
              </a:xfrm>
              <a:prstGeom prst="rect">
                <a:avLst/>
              </a:prstGeom>
              <a:solidFill>
                <a:srgbClr val="DD804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84513" y="5941779"/>
                <a:ext cx="192024" cy="196411"/>
              </a:xfrm>
              <a:prstGeom prst="rect">
                <a:avLst/>
              </a:prstGeom>
              <a:solidFill>
                <a:srgbClr val="DD804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810616" y="5181747"/>
              <a:ext cx="1460408" cy="746342"/>
              <a:chOff x="1387885" y="5198331"/>
              <a:chExt cx="2199666" cy="1178463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387885" y="5198331"/>
                <a:ext cx="2199666" cy="11784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584284" y="5329272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1584284" y="5813751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854864" y="5453663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103276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359689" y="5453663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621194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884513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854864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103276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359689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621194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84513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373549" y="5961260"/>
              <a:ext cx="1008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Socket 1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023645" y="5954277"/>
              <a:ext cx="1008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Socket 2</a:t>
              </a:r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700987" y="2346514"/>
            <a:ext cx="1455499" cy="449391"/>
            <a:chOff x="6892473" y="2323537"/>
            <a:chExt cx="1455499" cy="449391"/>
          </a:xfrm>
        </p:grpSpPr>
        <p:sp>
          <p:nvSpPr>
            <p:cNvPr id="80" name="Rectangle 79"/>
            <p:cNvSpPr/>
            <p:nvPr/>
          </p:nvSpPr>
          <p:spPr>
            <a:xfrm>
              <a:off x="6898064" y="2399321"/>
              <a:ext cx="127489" cy="12439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019962" y="2323537"/>
              <a:ext cx="13224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Occupied Core</a:t>
              </a:r>
              <a:endParaRPr lang="en-US" sz="1000" b="1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92473" y="2593998"/>
              <a:ext cx="127489" cy="12439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25553" y="2526707"/>
              <a:ext cx="13224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Free Core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054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" y="1443384"/>
            <a:ext cx="8642640" cy="501197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800" dirty="0" smtClean="0"/>
              <a:t>Jacobi Kernel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 marL="495300" lvl="1" indent="0">
              <a:lnSpc>
                <a:spcPct val="120000"/>
              </a:lnSpc>
              <a:buNone/>
            </a:pP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45171" y="2396208"/>
            <a:ext cx="37970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!$</a:t>
            </a:r>
            <a:r>
              <a:rPr lang="en-US" sz="1200" dirty="0" err="1">
                <a:latin typeface="Courier New"/>
                <a:cs typeface="Courier New"/>
              </a:rPr>
              <a:t>omp</a:t>
            </a:r>
            <a:r>
              <a:rPr lang="en-US" sz="1200" dirty="0">
                <a:latin typeface="Courier New"/>
                <a:cs typeface="Courier New"/>
              </a:rPr>
              <a:t> parallel do private(</a:t>
            </a:r>
            <a:r>
              <a:rPr lang="en-US" sz="1200" dirty="0" err="1">
                <a:latin typeface="Courier New"/>
                <a:cs typeface="Courier New"/>
              </a:rPr>
              <a:t>xx,yy</a:t>
            </a:r>
            <a:r>
              <a:rPr lang="en-US" sz="1200" dirty="0">
                <a:latin typeface="Courier New"/>
                <a:cs typeface="Courier New"/>
              </a:rPr>
              <a:t>)</a:t>
            </a:r>
          </a:p>
          <a:p>
            <a:r>
              <a:rPr lang="pt-BR" sz="1200" dirty="0">
                <a:latin typeface="Courier New"/>
                <a:cs typeface="Courier New"/>
              </a:rPr>
              <a:t>  </a:t>
            </a:r>
            <a:r>
              <a:rPr lang="pt-BR" sz="1200" dirty="0" smtClean="0">
                <a:latin typeface="Courier New"/>
                <a:cs typeface="Courier New"/>
              </a:rPr>
              <a:t> </a:t>
            </a:r>
            <a:r>
              <a:rPr lang="pt-BR" sz="1200" dirty="0">
                <a:latin typeface="Courier New"/>
                <a:cs typeface="Courier New"/>
              </a:rPr>
              <a:t>do </a:t>
            </a:r>
            <a:r>
              <a:rPr lang="pt-BR" sz="1200" dirty="0" err="1">
                <a:latin typeface="Courier New"/>
                <a:cs typeface="Courier New"/>
              </a:rPr>
              <a:t>j</a:t>
            </a:r>
            <a:r>
              <a:rPr lang="pt-BR" sz="1200" dirty="0">
                <a:latin typeface="Courier New"/>
                <a:cs typeface="Courier New"/>
              </a:rPr>
              <a:t> = 1,m</a:t>
            </a:r>
          </a:p>
          <a:p>
            <a:r>
              <a:rPr lang="pl-PL" sz="1200" dirty="0">
                <a:latin typeface="Courier New"/>
                <a:cs typeface="Courier New"/>
              </a:rPr>
              <a:t>   </a:t>
            </a:r>
            <a:r>
              <a:rPr lang="pl-PL" sz="1200" dirty="0" smtClean="0">
                <a:latin typeface="Courier New"/>
                <a:cs typeface="Courier New"/>
              </a:rPr>
              <a:t>  do </a:t>
            </a:r>
            <a:r>
              <a:rPr lang="pl-PL" sz="1200" dirty="0">
                <a:latin typeface="Courier New"/>
                <a:cs typeface="Courier New"/>
              </a:rPr>
              <a:t>i = 1,n</a:t>
            </a:r>
          </a:p>
          <a:p>
            <a:r>
              <a:rPr lang="fr-FR" sz="1200" dirty="0">
                <a:latin typeface="Courier New"/>
                <a:cs typeface="Courier New"/>
              </a:rPr>
              <a:t>      </a:t>
            </a:r>
            <a:r>
              <a:rPr lang="fr-FR" sz="1200" dirty="0" smtClean="0">
                <a:latin typeface="Courier New"/>
                <a:cs typeface="Courier New"/>
              </a:rPr>
              <a:t> xx </a:t>
            </a:r>
            <a:r>
              <a:rPr lang="fr-FR" sz="1200" dirty="0">
                <a:latin typeface="Courier New"/>
                <a:cs typeface="Courier New"/>
              </a:rPr>
              <a:t>= -1.0 + dx * dble(i-1)        </a:t>
            </a:r>
          </a:p>
          <a:p>
            <a:r>
              <a:rPr lang="fi-FI" sz="1200" dirty="0">
                <a:latin typeface="Courier New"/>
                <a:cs typeface="Courier New"/>
              </a:rPr>
              <a:t>      </a:t>
            </a:r>
            <a:r>
              <a:rPr lang="fi-FI" sz="1200" dirty="0" smtClean="0">
                <a:latin typeface="Courier New"/>
                <a:cs typeface="Courier New"/>
              </a:rPr>
              <a:t> </a:t>
            </a:r>
            <a:r>
              <a:rPr lang="fi-FI" sz="1200" dirty="0" err="1" smtClean="0">
                <a:latin typeface="Courier New"/>
                <a:cs typeface="Courier New"/>
              </a:rPr>
              <a:t>yy</a:t>
            </a:r>
            <a:r>
              <a:rPr lang="fi-FI" sz="1200" dirty="0" smtClean="0"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= -1.0 + </a:t>
            </a:r>
            <a:r>
              <a:rPr lang="fi-FI" sz="1200" dirty="0" err="1">
                <a:latin typeface="Courier New"/>
                <a:cs typeface="Courier New"/>
              </a:rPr>
              <a:t>dy</a:t>
            </a:r>
            <a:r>
              <a:rPr lang="fi-FI" sz="1200" dirty="0">
                <a:latin typeface="Courier New"/>
                <a:cs typeface="Courier New"/>
              </a:rPr>
              <a:t> * dble(j-1)       </a:t>
            </a:r>
          </a:p>
          <a:p>
            <a:r>
              <a:rPr lang="fi-FI" sz="1200" dirty="0">
                <a:latin typeface="Courier New"/>
                <a:cs typeface="Courier New"/>
              </a:rPr>
              <a:t>      </a:t>
            </a:r>
            <a:r>
              <a:rPr lang="fi-FI" sz="1200" dirty="0" smtClean="0">
                <a:latin typeface="Courier New"/>
                <a:cs typeface="Courier New"/>
              </a:rPr>
              <a:t> …</a:t>
            </a:r>
          </a:p>
          <a:p>
            <a:r>
              <a:rPr lang="fi-FI" sz="1200" dirty="0">
                <a:latin typeface="Courier New"/>
                <a:cs typeface="Courier New"/>
              </a:rPr>
              <a:t> </a:t>
            </a:r>
            <a:r>
              <a:rPr lang="fi-FI" sz="1200" dirty="0" smtClean="0">
                <a:latin typeface="Courier New"/>
                <a:cs typeface="Courier New"/>
              </a:rPr>
              <a:t>      …</a:t>
            </a:r>
            <a:endParaRPr lang="fi-FI" sz="1200" dirty="0">
              <a:latin typeface="Courier New"/>
              <a:cs typeface="Courier New"/>
            </a:endParaRPr>
          </a:p>
          <a:p>
            <a:r>
              <a:rPr lang="da-DK" sz="1200" dirty="0">
                <a:latin typeface="Courier New"/>
                <a:cs typeface="Courier New"/>
              </a:rPr>
              <a:t>     </a:t>
            </a:r>
            <a:r>
              <a:rPr lang="da-DK" sz="1200" dirty="0" err="1" smtClean="0">
                <a:latin typeface="Courier New"/>
                <a:cs typeface="Courier New"/>
              </a:rPr>
              <a:t>enddo</a:t>
            </a:r>
            <a:endParaRPr lang="da-DK" sz="1200" dirty="0">
              <a:latin typeface="Courier New"/>
              <a:cs typeface="Courier New"/>
            </a:endParaRPr>
          </a:p>
          <a:p>
            <a:r>
              <a:rPr lang="da-DK" sz="1200" dirty="0">
                <a:latin typeface="Courier New"/>
                <a:cs typeface="Courier New"/>
              </a:rPr>
              <a:t>   </a:t>
            </a:r>
            <a:r>
              <a:rPr lang="da-DK" sz="1200" dirty="0" err="1" smtClean="0">
                <a:latin typeface="Courier New"/>
                <a:cs typeface="Courier New"/>
              </a:rPr>
              <a:t>enddo</a:t>
            </a:r>
            <a:endParaRPr lang="da-DK" sz="1200" dirty="0">
              <a:latin typeface="Courier New"/>
              <a:cs typeface="Courier New"/>
            </a:endParaRPr>
          </a:p>
          <a:p>
            <a:r>
              <a:rPr lang="da-DK" sz="1200" dirty="0">
                <a:latin typeface="Courier New"/>
                <a:cs typeface="Courier New"/>
              </a:rPr>
              <a:t>!$</a:t>
            </a:r>
            <a:r>
              <a:rPr lang="da-DK" sz="1200" dirty="0" err="1">
                <a:latin typeface="Courier New"/>
                <a:cs typeface="Courier New"/>
              </a:rPr>
              <a:t>omp</a:t>
            </a:r>
            <a:r>
              <a:rPr lang="da-DK" sz="1200" dirty="0">
                <a:latin typeface="Courier New"/>
                <a:cs typeface="Courier New"/>
              </a:rPr>
              <a:t> end </a:t>
            </a:r>
            <a:r>
              <a:rPr lang="da-DK" sz="1200" dirty="0" smtClean="0">
                <a:latin typeface="Courier New"/>
                <a:cs typeface="Courier New"/>
              </a:rPr>
              <a:t>parallel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171" y="4622193"/>
            <a:ext cx="3810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Listing 1: Parallel initialization – data affinity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505" y="2396208"/>
            <a:ext cx="37970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!</a:t>
            </a:r>
            <a:r>
              <a:rPr lang="en-US" sz="1200" dirty="0">
                <a:latin typeface="Courier New"/>
                <a:cs typeface="Courier New"/>
              </a:rPr>
              <a:t>$</a:t>
            </a:r>
            <a:r>
              <a:rPr lang="en-US" sz="1200" dirty="0" err="1">
                <a:latin typeface="Courier New"/>
                <a:cs typeface="Courier New"/>
              </a:rPr>
              <a:t>omp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parallel </a:t>
            </a:r>
            <a:r>
              <a:rPr lang="en-US" sz="1200" dirty="0" err="1" smtClean="0">
                <a:latin typeface="Courier New"/>
                <a:cs typeface="Courier New"/>
              </a:rPr>
              <a:t>num_threads</a:t>
            </a:r>
            <a:r>
              <a:rPr lang="en-US" sz="1200" dirty="0" smtClean="0">
                <a:latin typeface="Courier New"/>
                <a:cs typeface="Courier New"/>
              </a:rPr>
              <a:t>(1)</a:t>
            </a:r>
            <a:endParaRPr lang="pt-BR" sz="1200" dirty="0" smtClean="0">
              <a:latin typeface="Courier New"/>
              <a:cs typeface="Courier New"/>
            </a:endParaRPr>
          </a:p>
          <a:p>
            <a:r>
              <a:rPr lang="pt-BR" sz="1200" dirty="0" smtClean="0">
                <a:latin typeface="Courier New"/>
                <a:cs typeface="Courier New"/>
              </a:rPr>
              <a:t>do </a:t>
            </a:r>
            <a:r>
              <a:rPr lang="pt-BR" sz="1200" dirty="0" err="1">
                <a:latin typeface="Courier New"/>
                <a:cs typeface="Courier New"/>
              </a:rPr>
              <a:t>j</a:t>
            </a:r>
            <a:r>
              <a:rPr lang="pt-BR" sz="1200" dirty="0">
                <a:latin typeface="Courier New"/>
                <a:cs typeface="Courier New"/>
              </a:rPr>
              <a:t> = 1,m</a:t>
            </a:r>
          </a:p>
          <a:p>
            <a:r>
              <a:rPr lang="pl-PL" sz="1200" dirty="0">
                <a:latin typeface="Courier New"/>
                <a:cs typeface="Courier New"/>
              </a:rPr>
              <a:t>    </a:t>
            </a:r>
            <a:r>
              <a:rPr lang="pl-PL" sz="1200" dirty="0" smtClean="0">
                <a:latin typeface="Courier New"/>
                <a:cs typeface="Courier New"/>
              </a:rPr>
              <a:t>do </a:t>
            </a:r>
            <a:r>
              <a:rPr lang="pl-PL" sz="1200" dirty="0">
                <a:latin typeface="Courier New"/>
                <a:cs typeface="Courier New"/>
              </a:rPr>
              <a:t>i = 1,n</a:t>
            </a:r>
          </a:p>
          <a:p>
            <a:r>
              <a:rPr lang="fr-FR" sz="1200" dirty="0">
                <a:latin typeface="Courier New"/>
                <a:cs typeface="Courier New"/>
              </a:rPr>
              <a:t>      </a:t>
            </a:r>
            <a:r>
              <a:rPr lang="fr-FR" sz="1200" dirty="0" smtClean="0">
                <a:latin typeface="Courier New"/>
                <a:cs typeface="Courier New"/>
              </a:rPr>
              <a:t>xx </a:t>
            </a:r>
            <a:r>
              <a:rPr lang="fr-FR" sz="1200" dirty="0">
                <a:latin typeface="Courier New"/>
                <a:cs typeface="Courier New"/>
              </a:rPr>
              <a:t>= -1.0 + dx * dble(i-1)        </a:t>
            </a:r>
          </a:p>
          <a:p>
            <a:r>
              <a:rPr lang="fi-FI" sz="1200" dirty="0">
                <a:latin typeface="Courier New"/>
                <a:cs typeface="Courier New"/>
              </a:rPr>
              <a:t>      </a:t>
            </a:r>
            <a:r>
              <a:rPr lang="fi-FI" sz="1200" dirty="0" err="1" smtClean="0">
                <a:latin typeface="Courier New"/>
                <a:cs typeface="Courier New"/>
              </a:rPr>
              <a:t>yy</a:t>
            </a:r>
            <a:r>
              <a:rPr lang="fi-FI" sz="1200" dirty="0" smtClean="0"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= -1.0 + </a:t>
            </a:r>
            <a:r>
              <a:rPr lang="fi-FI" sz="1200" dirty="0" err="1">
                <a:latin typeface="Courier New"/>
                <a:cs typeface="Courier New"/>
              </a:rPr>
              <a:t>dy</a:t>
            </a:r>
            <a:r>
              <a:rPr lang="fi-FI" sz="1200" dirty="0">
                <a:latin typeface="Courier New"/>
                <a:cs typeface="Courier New"/>
              </a:rPr>
              <a:t> * dble(j-1)       </a:t>
            </a:r>
          </a:p>
          <a:p>
            <a:r>
              <a:rPr lang="fi-FI" sz="1200" dirty="0">
                <a:latin typeface="Courier New"/>
                <a:cs typeface="Courier New"/>
              </a:rPr>
              <a:t>      </a:t>
            </a:r>
            <a:r>
              <a:rPr lang="fi-FI" sz="1200" dirty="0" smtClean="0">
                <a:latin typeface="Courier New"/>
                <a:cs typeface="Courier New"/>
              </a:rPr>
              <a:t>…</a:t>
            </a:r>
          </a:p>
          <a:p>
            <a:r>
              <a:rPr lang="fi-FI" sz="1200" dirty="0">
                <a:latin typeface="Courier New"/>
                <a:cs typeface="Courier New"/>
              </a:rPr>
              <a:t> </a:t>
            </a:r>
            <a:r>
              <a:rPr lang="fi-FI" sz="1200" dirty="0" smtClean="0">
                <a:latin typeface="Courier New"/>
                <a:cs typeface="Courier New"/>
              </a:rPr>
              <a:t>     …</a:t>
            </a:r>
            <a:endParaRPr lang="fi-FI" sz="1200" dirty="0">
              <a:latin typeface="Courier New"/>
              <a:cs typeface="Courier New"/>
            </a:endParaRPr>
          </a:p>
          <a:p>
            <a:r>
              <a:rPr lang="da-DK" sz="1200" dirty="0">
                <a:latin typeface="Courier New"/>
                <a:cs typeface="Courier New"/>
              </a:rPr>
              <a:t>     </a:t>
            </a:r>
            <a:r>
              <a:rPr lang="da-DK" sz="1200" dirty="0" err="1" smtClean="0">
                <a:latin typeface="Courier New"/>
                <a:cs typeface="Courier New"/>
              </a:rPr>
              <a:t>enddo</a:t>
            </a:r>
            <a:endParaRPr lang="da-DK" sz="1200" dirty="0">
              <a:latin typeface="Courier New"/>
              <a:cs typeface="Courier New"/>
            </a:endParaRPr>
          </a:p>
          <a:p>
            <a:r>
              <a:rPr lang="da-DK" sz="1200" dirty="0">
                <a:latin typeface="Courier New"/>
                <a:cs typeface="Courier New"/>
              </a:rPr>
              <a:t> </a:t>
            </a:r>
            <a:r>
              <a:rPr lang="da-DK" sz="1200" dirty="0" err="1" smtClean="0">
                <a:latin typeface="Courier New"/>
                <a:cs typeface="Courier New"/>
              </a:rPr>
              <a:t>enddo</a:t>
            </a:r>
            <a:endParaRPr lang="da-DK" sz="1200" dirty="0" smtClean="0">
              <a:latin typeface="Courier New"/>
              <a:cs typeface="Courier New"/>
            </a:endParaRPr>
          </a:p>
          <a:p>
            <a:r>
              <a:rPr lang="da-DK" sz="1200" dirty="0">
                <a:latin typeface="Courier New"/>
                <a:cs typeface="Courier New"/>
              </a:rPr>
              <a:t>!$</a:t>
            </a:r>
            <a:r>
              <a:rPr lang="da-DK" sz="1200" dirty="0" err="1">
                <a:latin typeface="Courier New"/>
                <a:cs typeface="Courier New"/>
              </a:rPr>
              <a:t>omp</a:t>
            </a:r>
            <a:r>
              <a:rPr lang="da-DK" sz="1200" dirty="0">
                <a:latin typeface="Courier New"/>
                <a:cs typeface="Courier New"/>
              </a:rPr>
              <a:t> end </a:t>
            </a:r>
            <a:r>
              <a:rPr lang="da-DK" sz="1200" dirty="0" smtClean="0">
                <a:latin typeface="Courier New"/>
                <a:cs typeface="Courier New"/>
              </a:rPr>
              <a:t>parallel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9573" y="4620704"/>
            <a:ext cx="381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Listing 2: Sequential initialization – no data affinity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2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" y="1443384"/>
            <a:ext cx="8642640" cy="501197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800" dirty="0" smtClean="0"/>
              <a:t>Jacobi Kernel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 marL="495300" lvl="1" indent="0">
              <a:lnSpc>
                <a:spcPct val="120000"/>
              </a:lnSpc>
              <a:buNone/>
            </a:pP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882990" y="2396208"/>
            <a:ext cx="5397177" cy="304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Courier New"/>
                <a:cs typeface="Courier New"/>
              </a:rPr>
              <a:t>!$</a:t>
            </a:r>
            <a:r>
              <a:rPr lang="it-IT" sz="1200" dirty="0" err="1">
                <a:latin typeface="Courier New"/>
                <a:cs typeface="Courier New"/>
              </a:rPr>
              <a:t>omp</a:t>
            </a:r>
            <a:r>
              <a:rPr lang="it-IT" sz="1200" dirty="0">
                <a:latin typeface="Courier New"/>
                <a:cs typeface="Courier New"/>
              </a:rPr>
              <a:t> do private(</a:t>
            </a:r>
            <a:r>
              <a:rPr lang="it-IT" sz="1200" dirty="0" err="1">
                <a:latin typeface="Courier New"/>
                <a:cs typeface="Courier New"/>
              </a:rPr>
              <a:t>resid</a:t>
            </a:r>
            <a:r>
              <a:rPr lang="it-IT" sz="1200" dirty="0">
                <a:latin typeface="Courier New"/>
                <a:cs typeface="Courier New"/>
              </a:rPr>
              <a:t>) </a:t>
            </a:r>
            <a:r>
              <a:rPr lang="it-IT" sz="1200" dirty="0" err="1">
                <a:latin typeface="Courier New"/>
                <a:cs typeface="Courier New"/>
              </a:rPr>
              <a:t>reduction</a:t>
            </a:r>
            <a:r>
              <a:rPr lang="it-IT" sz="1200" dirty="0">
                <a:latin typeface="Courier New"/>
                <a:cs typeface="Courier New"/>
              </a:rPr>
              <a:t>(+:</a:t>
            </a:r>
            <a:r>
              <a:rPr lang="it-IT" sz="1200" dirty="0" err="1">
                <a:latin typeface="Courier New"/>
                <a:cs typeface="Courier New"/>
              </a:rPr>
              <a:t>error</a:t>
            </a:r>
            <a:r>
              <a:rPr lang="it-IT" sz="1200" dirty="0">
                <a:latin typeface="Courier New"/>
                <a:cs typeface="Courier New"/>
              </a:rPr>
              <a:t>)</a:t>
            </a:r>
          </a:p>
          <a:p>
            <a:r>
              <a:rPr lang="it-IT" sz="1200" dirty="0">
                <a:latin typeface="Courier New"/>
                <a:cs typeface="Courier New"/>
              </a:rPr>
              <a:t>         do </a:t>
            </a:r>
            <a:r>
              <a:rPr lang="it-IT" sz="1200" dirty="0" err="1">
                <a:latin typeface="Courier New"/>
                <a:cs typeface="Courier New"/>
              </a:rPr>
              <a:t>j</a:t>
            </a:r>
            <a:r>
              <a:rPr lang="it-IT" sz="1200" dirty="0">
                <a:latin typeface="Courier New"/>
                <a:cs typeface="Courier New"/>
              </a:rPr>
              <a:t> = 2,m-1</a:t>
            </a:r>
          </a:p>
          <a:p>
            <a:r>
              <a:rPr lang="it-IT" sz="1200" dirty="0">
                <a:latin typeface="Courier New"/>
                <a:cs typeface="Courier New"/>
              </a:rPr>
              <a:t>            do i = 2,n-1</a:t>
            </a:r>
          </a:p>
          <a:p>
            <a:r>
              <a:rPr lang="it-IT" sz="1200" dirty="0">
                <a:latin typeface="Courier New"/>
                <a:cs typeface="Courier New"/>
              </a:rPr>
              <a:t>*     </a:t>
            </a:r>
            <a:r>
              <a:rPr lang="it-IT" sz="1200" dirty="0" err="1">
                <a:latin typeface="Courier New"/>
                <a:cs typeface="Courier New"/>
              </a:rPr>
              <a:t>Evaluate</a:t>
            </a:r>
            <a:r>
              <a:rPr lang="it-IT" sz="1200" dirty="0">
                <a:latin typeface="Courier New"/>
                <a:cs typeface="Courier New"/>
              </a:rPr>
              <a:t> </a:t>
            </a:r>
            <a:r>
              <a:rPr lang="it-IT" sz="1200" dirty="0" err="1">
                <a:latin typeface="Courier New"/>
                <a:cs typeface="Courier New"/>
              </a:rPr>
              <a:t>residual</a:t>
            </a:r>
            <a:r>
              <a:rPr lang="it-IT" sz="1200" dirty="0">
                <a:latin typeface="Courier New"/>
                <a:cs typeface="Courier New"/>
              </a:rPr>
              <a:t> </a:t>
            </a:r>
          </a:p>
          <a:p>
            <a:r>
              <a:rPr lang="it-IT" sz="1200" dirty="0">
                <a:latin typeface="Courier New"/>
                <a:cs typeface="Courier New"/>
              </a:rPr>
              <a:t>               </a:t>
            </a:r>
            <a:r>
              <a:rPr lang="it-IT" sz="1200" dirty="0" err="1">
                <a:latin typeface="Courier New"/>
                <a:cs typeface="Courier New"/>
              </a:rPr>
              <a:t>resid</a:t>
            </a:r>
            <a:r>
              <a:rPr lang="it-IT" sz="1200" dirty="0">
                <a:latin typeface="Courier New"/>
                <a:cs typeface="Courier New"/>
              </a:rPr>
              <a:t> = (</a:t>
            </a:r>
            <a:r>
              <a:rPr lang="it-IT" sz="1200" dirty="0" err="1">
                <a:latin typeface="Courier New"/>
                <a:cs typeface="Courier New"/>
              </a:rPr>
              <a:t>ax</a:t>
            </a:r>
            <a:r>
              <a:rPr lang="it-IT" sz="1200" dirty="0">
                <a:latin typeface="Courier New"/>
                <a:cs typeface="Courier New"/>
              </a:rPr>
              <a:t>*(</a:t>
            </a:r>
            <a:r>
              <a:rPr lang="it-IT" sz="1200" dirty="0" err="1">
                <a:latin typeface="Courier New"/>
                <a:cs typeface="Courier New"/>
              </a:rPr>
              <a:t>uold</a:t>
            </a:r>
            <a:r>
              <a:rPr lang="it-IT" sz="1200" dirty="0">
                <a:latin typeface="Courier New"/>
                <a:cs typeface="Courier New"/>
              </a:rPr>
              <a:t>(i-1,j) + </a:t>
            </a:r>
            <a:r>
              <a:rPr lang="it-IT" sz="1200" dirty="0" err="1">
                <a:latin typeface="Courier New"/>
                <a:cs typeface="Courier New"/>
              </a:rPr>
              <a:t>uold</a:t>
            </a:r>
            <a:r>
              <a:rPr lang="it-IT" sz="1200" dirty="0">
                <a:latin typeface="Courier New"/>
                <a:cs typeface="Courier New"/>
              </a:rPr>
              <a:t>(i+1,j))</a:t>
            </a:r>
          </a:p>
          <a:p>
            <a:r>
              <a:rPr lang="it-IT" sz="1200" dirty="0">
                <a:latin typeface="Courier New"/>
                <a:cs typeface="Courier New"/>
              </a:rPr>
              <a:t>     &amp;                + </a:t>
            </a:r>
            <a:r>
              <a:rPr lang="it-IT" sz="1200" dirty="0" err="1">
                <a:latin typeface="Courier New"/>
                <a:cs typeface="Courier New"/>
              </a:rPr>
              <a:t>ay</a:t>
            </a:r>
            <a:r>
              <a:rPr lang="it-IT" sz="1200" dirty="0">
                <a:latin typeface="Courier New"/>
                <a:cs typeface="Courier New"/>
              </a:rPr>
              <a:t>*(</a:t>
            </a:r>
            <a:r>
              <a:rPr lang="it-IT" sz="1200" dirty="0" err="1">
                <a:latin typeface="Courier New"/>
                <a:cs typeface="Courier New"/>
              </a:rPr>
              <a:t>uold</a:t>
            </a:r>
            <a:r>
              <a:rPr lang="it-IT" sz="1200" dirty="0">
                <a:latin typeface="Courier New"/>
                <a:cs typeface="Courier New"/>
              </a:rPr>
              <a:t>(i,j-1) + </a:t>
            </a:r>
            <a:r>
              <a:rPr lang="it-IT" sz="1200" dirty="0" err="1">
                <a:latin typeface="Courier New"/>
                <a:cs typeface="Courier New"/>
              </a:rPr>
              <a:t>uold</a:t>
            </a:r>
            <a:r>
              <a:rPr lang="it-IT" sz="1200" dirty="0">
                <a:latin typeface="Courier New"/>
                <a:cs typeface="Courier New"/>
              </a:rPr>
              <a:t>(i,j+1))</a:t>
            </a:r>
          </a:p>
          <a:p>
            <a:r>
              <a:rPr lang="it-IT" sz="1200" dirty="0">
                <a:latin typeface="Courier New"/>
                <a:cs typeface="Courier New"/>
              </a:rPr>
              <a:t>     &amp;                 + b * </a:t>
            </a:r>
            <a:r>
              <a:rPr lang="it-IT" sz="1200" dirty="0" err="1">
                <a:latin typeface="Courier New"/>
                <a:cs typeface="Courier New"/>
              </a:rPr>
              <a:t>uold</a:t>
            </a:r>
            <a:r>
              <a:rPr lang="it-IT" sz="1200" dirty="0">
                <a:latin typeface="Courier New"/>
                <a:cs typeface="Courier New"/>
              </a:rPr>
              <a:t>(</a:t>
            </a:r>
            <a:r>
              <a:rPr lang="it-IT" sz="1200" dirty="0" err="1">
                <a:latin typeface="Courier New"/>
                <a:cs typeface="Courier New"/>
              </a:rPr>
              <a:t>i,j</a:t>
            </a:r>
            <a:r>
              <a:rPr lang="it-IT" sz="1200" dirty="0">
                <a:latin typeface="Courier New"/>
                <a:cs typeface="Courier New"/>
              </a:rPr>
              <a:t>) - </a:t>
            </a:r>
            <a:r>
              <a:rPr lang="it-IT" sz="1200" dirty="0" err="1">
                <a:latin typeface="Courier New"/>
                <a:cs typeface="Courier New"/>
              </a:rPr>
              <a:t>f</a:t>
            </a:r>
            <a:r>
              <a:rPr lang="it-IT" sz="1200" dirty="0">
                <a:latin typeface="Courier New"/>
                <a:cs typeface="Courier New"/>
              </a:rPr>
              <a:t>(</a:t>
            </a:r>
            <a:r>
              <a:rPr lang="it-IT" sz="1200" dirty="0" err="1">
                <a:latin typeface="Courier New"/>
                <a:cs typeface="Courier New"/>
              </a:rPr>
              <a:t>i,j</a:t>
            </a:r>
            <a:r>
              <a:rPr lang="it-IT" sz="1200" dirty="0">
                <a:latin typeface="Courier New"/>
                <a:cs typeface="Courier New"/>
              </a:rPr>
              <a:t>))/b</a:t>
            </a:r>
          </a:p>
          <a:p>
            <a:r>
              <a:rPr lang="it-IT" sz="1200" dirty="0">
                <a:latin typeface="Courier New"/>
                <a:cs typeface="Courier New"/>
              </a:rPr>
              <a:t>* Update </a:t>
            </a:r>
            <a:r>
              <a:rPr lang="it-IT" sz="1200" dirty="0" err="1">
                <a:latin typeface="Courier New"/>
                <a:cs typeface="Courier New"/>
              </a:rPr>
              <a:t>solution</a:t>
            </a:r>
            <a:r>
              <a:rPr lang="it-IT" sz="1200" dirty="0">
                <a:latin typeface="Courier New"/>
                <a:cs typeface="Courier New"/>
              </a:rPr>
              <a:t> </a:t>
            </a:r>
          </a:p>
          <a:p>
            <a:r>
              <a:rPr lang="it-IT" sz="1200" dirty="0">
                <a:latin typeface="Courier New"/>
                <a:cs typeface="Courier New"/>
              </a:rPr>
              <a:t>               u(</a:t>
            </a:r>
            <a:r>
              <a:rPr lang="it-IT" sz="1200" dirty="0" err="1">
                <a:latin typeface="Courier New"/>
                <a:cs typeface="Courier New"/>
              </a:rPr>
              <a:t>i,j</a:t>
            </a:r>
            <a:r>
              <a:rPr lang="it-IT" sz="1200" dirty="0">
                <a:latin typeface="Courier New"/>
                <a:cs typeface="Courier New"/>
              </a:rPr>
              <a:t>) = </a:t>
            </a:r>
            <a:r>
              <a:rPr lang="it-IT" sz="1200" dirty="0" err="1">
                <a:latin typeface="Courier New"/>
                <a:cs typeface="Courier New"/>
              </a:rPr>
              <a:t>uold</a:t>
            </a:r>
            <a:r>
              <a:rPr lang="it-IT" sz="1200" dirty="0">
                <a:latin typeface="Courier New"/>
                <a:cs typeface="Courier New"/>
              </a:rPr>
              <a:t>(</a:t>
            </a:r>
            <a:r>
              <a:rPr lang="it-IT" sz="1200" dirty="0" err="1">
                <a:latin typeface="Courier New"/>
                <a:cs typeface="Courier New"/>
              </a:rPr>
              <a:t>i,j</a:t>
            </a:r>
            <a:r>
              <a:rPr lang="it-IT" sz="1200" dirty="0">
                <a:latin typeface="Courier New"/>
                <a:cs typeface="Courier New"/>
              </a:rPr>
              <a:t>) - omega * </a:t>
            </a:r>
            <a:r>
              <a:rPr lang="it-IT" sz="1200" dirty="0" err="1">
                <a:latin typeface="Courier New"/>
                <a:cs typeface="Courier New"/>
              </a:rPr>
              <a:t>resid</a:t>
            </a:r>
            <a:endParaRPr lang="it-IT" sz="1200" dirty="0">
              <a:latin typeface="Courier New"/>
              <a:cs typeface="Courier New"/>
            </a:endParaRPr>
          </a:p>
          <a:p>
            <a:r>
              <a:rPr lang="it-IT" sz="1200" dirty="0">
                <a:latin typeface="Courier New"/>
                <a:cs typeface="Courier New"/>
              </a:rPr>
              <a:t>* Accumulate </a:t>
            </a:r>
            <a:r>
              <a:rPr lang="it-IT" sz="1200" dirty="0" err="1">
                <a:latin typeface="Courier New"/>
                <a:cs typeface="Courier New"/>
              </a:rPr>
              <a:t>residual</a:t>
            </a:r>
            <a:r>
              <a:rPr lang="it-IT" sz="1200" dirty="0">
                <a:latin typeface="Courier New"/>
                <a:cs typeface="Courier New"/>
              </a:rPr>
              <a:t> </a:t>
            </a:r>
            <a:r>
              <a:rPr lang="it-IT" sz="1200" dirty="0" err="1">
                <a:latin typeface="Courier New"/>
                <a:cs typeface="Courier New"/>
              </a:rPr>
              <a:t>error</a:t>
            </a:r>
            <a:endParaRPr lang="it-IT" sz="1200" dirty="0">
              <a:latin typeface="Courier New"/>
              <a:cs typeface="Courier New"/>
            </a:endParaRPr>
          </a:p>
          <a:p>
            <a:r>
              <a:rPr lang="it-IT" sz="1200" dirty="0">
                <a:latin typeface="Courier New"/>
                <a:cs typeface="Courier New"/>
              </a:rPr>
              <a:t>               </a:t>
            </a:r>
            <a:r>
              <a:rPr lang="it-IT" sz="1200" dirty="0" err="1">
                <a:latin typeface="Courier New"/>
                <a:cs typeface="Courier New"/>
              </a:rPr>
              <a:t>error</a:t>
            </a:r>
            <a:r>
              <a:rPr lang="it-IT" sz="1200" dirty="0">
                <a:latin typeface="Courier New"/>
                <a:cs typeface="Courier New"/>
              </a:rPr>
              <a:t> = </a:t>
            </a:r>
            <a:r>
              <a:rPr lang="it-IT" sz="1200" dirty="0" err="1">
                <a:latin typeface="Courier New"/>
                <a:cs typeface="Courier New"/>
              </a:rPr>
              <a:t>error</a:t>
            </a:r>
            <a:r>
              <a:rPr lang="it-IT" sz="1200" dirty="0">
                <a:latin typeface="Courier New"/>
                <a:cs typeface="Courier New"/>
              </a:rPr>
              <a:t> + </a:t>
            </a:r>
            <a:r>
              <a:rPr lang="it-IT" sz="1200" dirty="0" err="1">
                <a:latin typeface="Courier New"/>
                <a:cs typeface="Courier New"/>
              </a:rPr>
              <a:t>resid</a:t>
            </a:r>
            <a:r>
              <a:rPr lang="it-IT" sz="1200" dirty="0">
                <a:latin typeface="Courier New"/>
                <a:cs typeface="Courier New"/>
              </a:rPr>
              <a:t>*</a:t>
            </a:r>
            <a:r>
              <a:rPr lang="it-IT" sz="1200" dirty="0" err="1">
                <a:latin typeface="Courier New"/>
                <a:cs typeface="Courier New"/>
              </a:rPr>
              <a:t>resid</a:t>
            </a:r>
            <a:endParaRPr lang="it-IT" sz="1200" dirty="0">
              <a:latin typeface="Courier New"/>
              <a:cs typeface="Courier New"/>
            </a:endParaRPr>
          </a:p>
          <a:p>
            <a:r>
              <a:rPr lang="it-IT" sz="1200" dirty="0">
                <a:latin typeface="Courier New"/>
                <a:cs typeface="Courier New"/>
              </a:rPr>
              <a:t>            end do</a:t>
            </a:r>
          </a:p>
          <a:p>
            <a:r>
              <a:rPr lang="it-IT" sz="1200" dirty="0">
                <a:latin typeface="Courier New"/>
                <a:cs typeface="Courier New"/>
              </a:rPr>
              <a:t>         </a:t>
            </a:r>
            <a:r>
              <a:rPr lang="it-IT" sz="1200" dirty="0" err="1">
                <a:latin typeface="Courier New"/>
                <a:cs typeface="Courier New"/>
              </a:rPr>
              <a:t>enddo</a:t>
            </a:r>
            <a:endParaRPr lang="it-IT" sz="1200" dirty="0">
              <a:latin typeface="Courier New"/>
              <a:cs typeface="Courier New"/>
            </a:endParaRPr>
          </a:p>
          <a:p>
            <a:r>
              <a:rPr lang="it-IT" sz="1200" dirty="0">
                <a:latin typeface="Courier New"/>
                <a:cs typeface="Courier New"/>
              </a:rPr>
              <a:t>!$</a:t>
            </a:r>
            <a:r>
              <a:rPr lang="it-IT" sz="1200" dirty="0" err="1">
                <a:latin typeface="Courier New"/>
                <a:cs typeface="Courier New"/>
              </a:rPr>
              <a:t>omp</a:t>
            </a:r>
            <a:r>
              <a:rPr lang="it-IT" sz="1200" dirty="0">
                <a:latin typeface="Courier New"/>
                <a:cs typeface="Courier New"/>
              </a:rPr>
              <a:t> </a:t>
            </a:r>
            <a:r>
              <a:rPr lang="it-IT" sz="1200" dirty="0" err="1">
                <a:latin typeface="Courier New"/>
                <a:cs typeface="Courier New"/>
              </a:rPr>
              <a:t>enddo</a:t>
            </a:r>
            <a:r>
              <a:rPr lang="it-IT" sz="1200" dirty="0">
                <a:latin typeface="Courier New"/>
                <a:cs typeface="Courier New"/>
              </a:rPr>
              <a:t> </a:t>
            </a:r>
            <a:r>
              <a:rPr lang="it-IT" sz="1200" dirty="0" err="1">
                <a:latin typeface="Courier New"/>
                <a:cs typeface="Courier New"/>
              </a:rPr>
              <a:t>nowait</a:t>
            </a:r>
            <a:endParaRPr lang="it-IT" sz="1200" dirty="0">
              <a:latin typeface="Courier New"/>
              <a:cs typeface="Courier New"/>
            </a:endParaRPr>
          </a:p>
          <a:p>
            <a:endParaRPr lang="it-IT" sz="1200" dirty="0">
              <a:latin typeface="Courier New"/>
              <a:cs typeface="Courier New"/>
            </a:endParaRPr>
          </a:p>
          <a:p>
            <a:r>
              <a:rPr lang="it-IT" sz="1200" dirty="0">
                <a:latin typeface="Courier New"/>
                <a:cs typeface="Courier New"/>
              </a:rPr>
              <a:t>!$</a:t>
            </a:r>
            <a:r>
              <a:rPr lang="it-IT" sz="1200" dirty="0" err="1">
                <a:latin typeface="Courier New"/>
                <a:cs typeface="Courier New"/>
              </a:rPr>
              <a:t>omp</a:t>
            </a:r>
            <a:r>
              <a:rPr lang="it-IT" sz="1200" dirty="0">
                <a:latin typeface="Courier New"/>
                <a:cs typeface="Courier New"/>
              </a:rPr>
              <a:t> end </a:t>
            </a:r>
            <a:r>
              <a:rPr lang="it-IT" sz="1200" dirty="0" err="1">
                <a:latin typeface="Courier New"/>
                <a:cs typeface="Courier New"/>
              </a:rPr>
              <a:t>parallel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538" y="5640424"/>
            <a:ext cx="3810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Listing </a:t>
            </a:r>
            <a:r>
              <a:rPr lang="en-US" dirty="0" smtClean="0"/>
              <a:t>3: </a:t>
            </a:r>
            <a:r>
              <a:rPr lang="en-US" dirty="0" smtClean="0"/>
              <a:t>Parallel </a:t>
            </a:r>
            <a:r>
              <a:rPr lang="en-US" dirty="0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3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20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2" y="1628328"/>
            <a:ext cx="8396314" cy="34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637" y="5368554"/>
            <a:ext cx="7986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 3: Performance comparison with 20 </a:t>
            </a:r>
            <a:r>
              <a:rPr lang="en-US" dirty="0" err="1" smtClean="0"/>
              <a:t>OpenMP</a:t>
            </a:r>
            <a:r>
              <a:rPr lang="en-US" dirty="0" smtClean="0"/>
              <a:t> threads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4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Observations</a:t>
            </a:r>
          </a:p>
        </p:txBody>
      </p:sp>
      <p:pic>
        <p:nvPicPr>
          <p:cNvPr id="5" name="Picture 4" descr="H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9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800" dirty="0" smtClean="0"/>
              <a:t>With the first touch policy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Thread binding value true, close and master don</a:t>
            </a:r>
            <a:r>
              <a:rPr lang="fr-FR" sz="1800" dirty="0" smtClean="0"/>
              <a:t>’</a:t>
            </a:r>
            <a:r>
              <a:rPr lang="en-US" sz="1800" dirty="0" smtClean="0"/>
              <a:t>t benefit from better data locality as all threads contend for resources of the same NUMA domain</a:t>
            </a:r>
          </a:p>
          <a:p>
            <a:pPr lvl="1">
              <a:lnSpc>
                <a:spcPct val="120000"/>
              </a:lnSpc>
            </a:pPr>
            <a:endParaRPr lang="en-US" sz="1800" dirty="0" smtClean="0"/>
          </a:p>
          <a:p>
            <a:pPr lvl="1">
              <a:lnSpc>
                <a:spcPct val="120000"/>
              </a:lnSpc>
            </a:pPr>
            <a:endParaRPr lang="en-US" sz="1800" dirty="0" smtClean="0"/>
          </a:p>
          <a:p>
            <a:pPr lvl="1">
              <a:lnSpc>
                <a:spcPct val="120000"/>
              </a:lnSpc>
            </a:pPr>
            <a:endParaRPr lang="en-US" sz="1800" dirty="0" smtClean="0"/>
          </a:p>
          <a:p>
            <a:pPr lvl="1">
              <a:lnSpc>
                <a:spcPct val="12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74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82498" y="236982"/>
            <a:ext cx="8636400" cy="4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01168" y="1443384"/>
            <a:ext cx="8642700" cy="419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endParaRPr sz="1000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1800" dirty="0"/>
              <a:t>P8 memory sub-system is complex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1800" dirty="0" smtClean="0"/>
              <a:t>Applications must consider the different </a:t>
            </a:r>
            <a:r>
              <a:rPr lang="en-US" sz="1800" dirty="0"/>
              <a:t>levels of caches and protocols that govern </a:t>
            </a:r>
            <a:r>
              <a:rPr lang="en-US" sz="1800" dirty="0" smtClean="0"/>
              <a:t>them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1800" dirty="0" smtClean="0"/>
              <a:t>Although all memory is shared NUMA and NUCA latencies have to </a:t>
            </a:r>
            <a:r>
              <a:rPr lang="en-US" sz="1800" smtClean="0"/>
              <a:t>be considered.</a:t>
            </a:r>
            <a:endParaRPr lang="en-US" sz="1800" dirty="0"/>
          </a:p>
          <a:p>
            <a:pPr marL="0" lvl="0" indent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82498" y="236982"/>
            <a:ext cx="8636290" cy="5109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201168" y="1443384"/>
            <a:ext cx="8642640" cy="41954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marR="0" lvl="0" indent="-2301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</a:p>
          <a:p>
            <a:pPr marL="230187" marR="0" lvl="0" indent="-2301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Background</a:t>
            </a:r>
          </a:p>
          <a:p>
            <a:pPr marL="230188" marR="0" lvl="0" indent="-2301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lang="en-US"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0188" marR="0" lvl="0" indent="-2301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</a:p>
          <a:p>
            <a:pPr marL="230188" marR="0" lvl="0" indent="-2301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2498" y="236982"/>
            <a:ext cx="8636400" cy="4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Motivation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01168" y="1443384"/>
            <a:ext cx="8642700" cy="419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				</a:t>
            </a:r>
          </a:p>
          <a:p>
            <a:pPr marL="457200" lvl="0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/>
              <a:t>In the near future DOE leadership class systems will consist of </a:t>
            </a:r>
            <a:r>
              <a:rPr lang="en-US" sz="1800" dirty="0" err="1"/>
              <a:t>OpenPOWER</a:t>
            </a:r>
            <a:r>
              <a:rPr lang="en-US" sz="1800" dirty="0"/>
              <a:t> compute nodes.</a:t>
            </a:r>
          </a:p>
          <a:p>
            <a:pPr marL="457200" lvl="0" indent="-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/>
              <a:t>Understand working with </a:t>
            </a:r>
            <a:r>
              <a:rPr lang="en-US" sz="1800" dirty="0" err="1"/>
              <a:t>OpenMP</a:t>
            </a:r>
            <a:r>
              <a:rPr lang="en-US" sz="1800" dirty="0"/>
              <a:t> 4.0 on P8 is crucial </a:t>
            </a:r>
          </a:p>
          <a:p>
            <a:pPr marL="457200" lvl="0" indent="-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/>
              <a:t>Observe variability in performance of applications</a:t>
            </a:r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/>
              <a:t>this variability gives a lower bound and upper bound of expected performance</a:t>
            </a:r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 smtClean="0"/>
              <a:t>document </a:t>
            </a:r>
            <a:r>
              <a:rPr lang="en-US" sz="1800" dirty="0"/>
              <a:t>hardware counters that may indicate a problem with affinity/data placement</a:t>
            </a:r>
          </a:p>
          <a:p>
            <a:pPr marL="457200" lvl="0" indent="0" rtl="0">
              <a:lnSpc>
                <a:spcPct val="120000"/>
              </a:lnSpc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82498" y="236982"/>
            <a:ext cx="8636400" cy="4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Background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201168" y="1443384"/>
            <a:ext cx="8642700" cy="419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/>
              <a:t>Memory Placement </a:t>
            </a:r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/>
              <a:t>First touch </a:t>
            </a:r>
          </a:p>
          <a:p>
            <a:pPr marL="1371600" lvl="2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800" dirty="0">
                <a:solidFill>
                  <a:srgbClr val="000000"/>
                </a:solidFill>
              </a:rPr>
              <a:t>default on many systems</a:t>
            </a:r>
          </a:p>
          <a:p>
            <a:pPr marL="1371600" lvl="2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800" dirty="0"/>
              <a:t>first access to data is representative of the application ́s data accesses throughout the life of the application 			</a:t>
            </a:r>
          </a:p>
          <a:p>
            <a:pPr marL="1371600" lvl="2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800" dirty="0"/>
              <a:t>Data is marked to be placed on the node of the CPU that accesses it. </a:t>
            </a:r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800" dirty="0">
                <a:solidFill>
                  <a:srgbClr val="000000"/>
                </a:solidFill>
              </a:rPr>
              <a:t>Next Touch</a:t>
            </a:r>
          </a:p>
          <a:p>
            <a:pPr marL="1371600" lvl="2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800" dirty="0">
                <a:solidFill>
                  <a:srgbClr val="000000"/>
                </a:solidFill>
              </a:rPr>
              <a:t>Difficult to implement correctly </a:t>
            </a:r>
          </a:p>
          <a:p>
            <a:pPr marL="1371600" lvl="2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800" dirty="0"/>
              <a:t>Data is marked to be placed on the node of the next CPU that accesses it.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82498" y="236982"/>
            <a:ext cx="8636400" cy="4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solidFill>
                  <a:srgbClr val="999999"/>
                </a:solidFill>
              </a:rPr>
              <a:t>Background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01168" y="1443384"/>
            <a:ext cx="8642700" cy="419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/>
              <a:t>Affinity in </a:t>
            </a:r>
            <a:r>
              <a:rPr lang="en-US" sz="1800" dirty="0" err="1"/>
              <a:t>OpenMP</a:t>
            </a:r>
            <a:r>
              <a:rPr lang="en-US" sz="1800" dirty="0"/>
              <a:t> 4.5</a:t>
            </a:r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 smtClean="0"/>
              <a:t>OMP_PROC_BIND ICV / </a:t>
            </a:r>
            <a:r>
              <a:rPr lang="en-US" sz="1800" dirty="0" err="1" smtClean="0"/>
              <a:t>proc_bind</a:t>
            </a:r>
            <a:r>
              <a:rPr lang="en-US" sz="1800" dirty="0" smtClean="0"/>
              <a:t> clause</a:t>
            </a:r>
            <a:endParaRPr lang="en-US" sz="1800" dirty="0"/>
          </a:p>
          <a:p>
            <a:pPr marL="1371600" lvl="2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/>
              <a:t>set the thread affinity </a:t>
            </a:r>
            <a:r>
              <a:rPr lang="en-US" sz="1800" dirty="0" smtClean="0"/>
              <a:t>policy</a:t>
            </a:r>
          </a:p>
          <a:p>
            <a:pPr marL="1371600" lvl="2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 smtClean="0"/>
              <a:t>Valid values: true, false, close, spread and master</a:t>
            </a:r>
            <a:endParaRPr lang="en-US" sz="1800" dirty="0"/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/>
              <a:t>OMP_PLACES</a:t>
            </a:r>
          </a:p>
          <a:p>
            <a:pPr marL="1371600" lvl="2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/>
              <a:t>placement on a given hardware</a:t>
            </a:r>
            <a:r>
              <a:rPr lang="en-US" sz="1800" dirty="0" smtClean="0"/>
              <a:t>.</a:t>
            </a:r>
          </a:p>
          <a:p>
            <a:pPr marL="1371600" lvl="2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 smtClean="0"/>
              <a:t>Valid values: thread, core, socket, or numeric ( </a:t>
            </a:r>
            <a:r>
              <a:rPr lang="en-US" sz="1800" b="1" dirty="0" smtClean="0"/>
              <a:t>generally </a:t>
            </a:r>
            <a:r>
              <a:rPr lang="en-US" sz="1800" dirty="0" smtClean="0"/>
              <a:t>maps to hardware thread)</a:t>
            </a:r>
          </a:p>
          <a:p>
            <a:pPr marL="1601788" lvl="3" indent="-342900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/>
              <a:t>“</a:t>
            </a:r>
            <a:r>
              <a:rPr lang="en-US" sz="1600" i="1" dirty="0" smtClean="0"/>
              <a:t>The </a:t>
            </a:r>
            <a:r>
              <a:rPr lang="en-US" sz="1600" i="1" dirty="0"/>
              <a:t>meaning of the numbers and how the numbering is done are implementation </a:t>
            </a:r>
            <a:r>
              <a:rPr lang="en-US" sz="1600" i="1" dirty="0" smtClean="0"/>
              <a:t>defined</a:t>
            </a:r>
            <a:r>
              <a:rPr lang="en-US" sz="1600" dirty="0" smtClean="0"/>
              <a:t>” </a:t>
            </a:r>
            <a:endParaRPr lang="en-US" sz="1600" dirty="0"/>
          </a:p>
          <a:p>
            <a:pPr marL="457200" lvl="0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1800" dirty="0" smtClean="0"/>
              <a:t>Data </a:t>
            </a:r>
            <a:r>
              <a:rPr lang="en-US" sz="1800" dirty="0"/>
              <a:t>placement and thread binding are orthogonal, but together have a profound effect on application performance</a:t>
            </a:r>
          </a:p>
          <a:p>
            <a:pPr marL="457200" lvl="0" indent="-342900" rtl="0">
              <a:lnSpc>
                <a:spcPct val="120000"/>
              </a:lnSpc>
              <a:spcBef>
                <a:spcPts val="0"/>
              </a:spcBef>
              <a:buSzPct val="100000"/>
            </a:pPr>
            <a:endParaRPr sz="1800" dirty="0"/>
          </a:p>
          <a:p>
            <a:pPr lvl="0" indent="91440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82498" y="236982"/>
            <a:ext cx="8636400" cy="4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>
                <a:solidFill>
                  <a:srgbClr val="999999"/>
                </a:solidFill>
              </a:rPr>
              <a:t>Background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01168" y="1443384"/>
            <a:ext cx="8642700" cy="419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 smtClean="0"/>
              <a:t>Power8</a:t>
            </a:r>
            <a:endParaRPr sz="1800" dirty="0"/>
          </a:p>
        </p:txBody>
      </p:sp>
      <p:pic>
        <p:nvPicPr>
          <p:cNvPr id="2" name="Picture 1" descr="P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3" y="2121233"/>
            <a:ext cx="3532381" cy="26362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9113" y="5102029"/>
            <a:ext cx="2369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1: Machine Architecture</a:t>
            </a:r>
            <a:endParaRPr lang="en-US" dirty="0"/>
          </a:p>
        </p:txBody>
      </p:sp>
      <p:pic>
        <p:nvPicPr>
          <p:cNvPr id="4" name="Picture 3" descr="P8_memor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84" y="2121233"/>
            <a:ext cx="4098896" cy="26362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4955" y="5102029"/>
            <a:ext cx="2269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2: Memory Subsystem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999999"/>
                </a:solidFill>
              </a:rPr>
              <a:t>Background</a:t>
            </a:r>
            <a:br>
              <a:rPr lang="en-US" dirty="0">
                <a:solidFill>
                  <a:srgbClr val="999999"/>
                </a:solidFill>
              </a:rPr>
            </a:br>
            <a:r>
              <a:rPr lang="en-US" dirty="0">
                <a:solidFill>
                  <a:srgbClr val="999999"/>
                </a:solidFill>
              </a:rPr>
              <a:t/>
            </a:r>
            <a:br>
              <a:rPr lang="en-US" dirty="0">
                <a:solidFill>
                  <a:srgbClr val="999999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800" dirty="0"/>
              <a:t>Each processor contains two </a:t>
            </a:r>
            <a:r>
              <a:rPr lang="en-US" sz="1800" i="1" dirty="0" err="1"/>
              <a:t>chiplets</a:t>
            </a:r>
            <a:r>
              <a:rPr lang="en-US" sz="1800" dirty="0"/>
              <a:t> of 3, 5 or 6 cores. </a:t>
            </a:r>
            <a:endParaRPr lang="en-US" sz="1800" dirty="0" smtClean="0"/>
          </a:p>
          <a:p>
            <a:pPr>
              <a:lnSpc>
                <a:spcPct val="120000"/>
              </a:lnSpc>
            </a:pPr>
            <a:r>
              <a:rPr lang="en-US" sz="1800" dirty="0" smtClean="0"/>
              <a:t>Cache </a:t>
            </a:r>
            <a:r>
              <a:rPr lang="en-US" sz="1800" dirty="0" err="1" smtClean="0"/>
              <a:t>hirarchy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512 </a:t>
            </a:r>
            <a:r>
              <a:rPr lang="en-US" sz="1800" dirty="0"/>
              <a:t>KB SRAM L2 caches per core, 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96 </a:t>
            </a:r>
            <a:r>
              <a:rPr lang="en-US" sz="1800" dirty="0"/>
              <a:t>MB </a:t>
            </a:r>
            <a:r>
              <a:rPr lang="en-US" sz="1800" dirty="0" err="1"/>
              <a:t>eDRAM</a:t>
            </a:r>
            <a:r>
              <a:rPr lang="en-US" sz="1800" dirty="0"/>
              <a:t> shared L3 and 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/>
              <a:t>O</a:t>
            </a:r>
            <a:r>
              <a:rPr lang="en-US" sz="1800" dirty="0" smtClean="0"/>
              <a:t>ff </a:t>
            </a:r>
            <a:r>
              <a:rPr lang="en-US" sz="1800" dirty="0"/>
              <a:t>chip L4 cache 128 MB </a:t>
            </a:r>
            <a:r>
              <a:rPr lang="en-US" sz="1800" dirty="0" err="1"/>
              <a:t>eDRAM</a:t>
            </a:r>
            <a:r>
              <a:rPr lang="en-US" sz="1800" dirty="0"/>
              <a:t> space</a:t>
            </a:r>
            <a:endParaRPr lang="en-US" sz="1800" dirty="0" smtClean="0"/>
          </a:p>
          <a:p>
            <a:pPr>
              <a:lnSpc>
                <a:spcPct val="120000"/>
              </a:lnSpc>
            </a:pPr>
            <a:r>
              <a:rPr lang="en-US" sz="1800" dirty="0"/>
              <a:t> Non-Uniform Cache Architecture (NUCA) Cache Policy within the </a:t>
            </a:r>
            <a:r>
              <a:rPr lang="en-US" sz="1800" dirty="0" smtClean="0"/>
              <a:t>chip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allows </a:t>
            </a:r>
            <a:r>
              <a:rPr lang="en-US" sz="1800" dirty="0"/>
              <a:t>a shared L3 cache with scalable </a:t>
            </a:r>
            <a:r>
              <a:rPr lang="en-US" sz="1800" dirty="0" smtClean="0"/>
              <a:t>bandwidth </a:t>
            </a:r>
            <a:r>
              <a:rPr lang="en-US" sz="1800" dirty="0"/>
              <a:t>and </a:t>
            </a:r>
            <a:r>
              <a:rPr lang="en-US" sz="1800" dirty="0" smtClean="0"/>
              <a:t>latency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migration </a:t>
            </a:r>
            <a:r>
              <a:rPr lang="en-US" sz="1800" dirty="0"/>
              <a:t>of most used cache lines to the local L2 cache and then to the local L1 cache </a:t>
            </a:r>
          </a:p>
          <a:p>
            <a:pPr>
              <a:lnSpc>
                <a:spcPct val="12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867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99999"/>
                </a:solidFill>
              </a:rPr>
              <a:t>Background</a:t>
            </a:r>
            <a:br>
              <a:rPr lang="en-US" dirty="0">
                <a:solidFill>
                  <a:srgbClr val="999999"/>
                </a:solidFill>
              </a:rPr>
            </a:br>
            <a:r>
              <a:rPr lang="en-US" dirty="0">
                <a:solidFill>
                  <a:srgbClr val="999999"/>
                </a:solidFill>
              </a:rPr>
              <a:t/>
            </a:r>
            <a:br>
              <a:rPr lang="en-US" dirty="0">
                <a:solidFill>
                  <a:srgbClr val="999999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800" dirty="0" smtClean="0"/>
              <a:t> Power8 Hardware Counters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CPI </a:t>
            </a:r>
            <a:r>
              <a:rPr lang="en-US" sz="1800" dirty="0"/>
              <a:t>Stack accounts for stalled, waiting to complete, thread blocked, completion table empty, completion and other </a:t>
            </a:r>
            <a:r>
              <a:rPr lang="en-US" sz="1800" dirty="0" smtClean="0"/>
              <a:t>miscellaneous </a:t>
            </a:r>
            <a:r>
              <a:rPr lang="en-US" sz="1800" dirty="0"/>
              <a:t>cycles. </a:t>
            </a:r>
            <a:endParaRPr lang="en-US" sz="1800" dirty="0" smtClean="0"/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Newly added : Stall cycles due to </a:t>
            </a:r>
            <a:r>
              <a:rPr lang="en-US" sz="1800" dirty="0" err="1" smtClean="0"/>
              <a:t>Dcache</a:t>
            </a:r>
            <a:r>
              <a:rPr lang="en-US" sz="1800" dirty="0" smtClean="0"/>
              <a:t> Misses </a:t>
            </a:r>
          </a:p>
          <a:p>
            <a:pPr lvl="2">
              <a:lnSpc>
                <a:spcPct val="50000"/>
              </a:lnSpc>
            </a:pPr>
            <a:r>
              <a:rPr lang="en-US" sz="1400" dirty="0"/>
              <a:t>Stall by Data Cache (L1) </a:t>
            </a:r>
            <a:r>
              <a:rPr lang="en-US" sz="1400" dirty="0" smtClean="0"/>
              <a:t>misses</a:t>
            </a:r>
          </a:p>
          <a:p>
            <a:pPr lvl="2">
              <a:lnSpc>
                <a:spcPct val="50000"/>
              </a:lnSpc>
            </a:pPr>
            <a:r>
              <a:rPr lang="en-US" sz="1400" dirty="0"/>
              <a:t>Stall by </a:t>
            </a:r>
            <a:r>
              <a:rPr lang="en-US" sz="1400" dirty="0" err="1"/>
              <a:t>Dcache</a:t>
            </a:r>
            <a:r>
              <a:rPr lang="en-US" sz="1400" dirty="0"/>
              <a:t> miss which resolved in L2/</a:t>
            </a:r>
            <a:r>
              <a:rPr lang="en-US" sz="1400" dirty="0" smtClean="0"/>
              <a:t>L3</a:t>
            </a:r>
          </a:p>
          <a:p>
            <a:pPr lvl="2">
              <a:lnSpc>
                <a:spcPct val="50000"/>
              </a:lnSpc>
            </a:pPr>
            <a:r>
              <a:rPr lang="en-US" sz="1400" dirty="0"/>
              <a:t>Stall due to cache miss due to L2 L3 </a:t>
            </a:r>
            <a:r>
              <a:rPr lang="en-US" sz="1400" dirty="0" smtClean="0"/>
              <a:t>conflict</a:t>
            </a:r>
          </a:p>
          <a:p>
            <a:pPr lvl="2">
              <a:lnSpc>
                <a:spcPct val="50000"/>
              </a:lnSpc>
            </a:pPr>
            <a:r>
              <a:rPr lang="en-US" sz="1400" dirty="0"/>
              <a:t>Stall due to cache miss due to no L2 L3 </a:t>
            </a:r>
            <a:r>
              <a:rPr lang="en-US" sz="1400" dirty="0" smtClean="0"/>
              <a:t>conflict</a:t>
            </a:r>
          </a:p>
          <a:p>
            <a:pPr lvl="2">
              <a:lnSpc>
                <a:spcPct val="50000"/>
              </a:lnSpc>
            </a:pPr>
            <a:r>
              <a:rPr lang="en-US" sz="1400" dirty="0"/>
              <a:t>Stall due to cache miss resolving missed the </a:t>
            </a:r>
            <a:r>
              <a:rPr lang="en-US" sz="1400" dirty="0" smtClean="0"/>
              <a:t>L3</a:t>
            </a:r>
          </a:p>
          <a:p>
            <a:pPr lvl="2">
              <a:lnSpc>
                <a:spcPct val="50000"/>
              </a:lnSpc>
            </a:pPr>
            <a:r>
              <a:rPr lang="en-US" sz="1400" dirty="0"/>
              <a:t>GCT empty by branch </a:t>
            </a:r>
            <a:r>
              <a:rPr lang="en-US" sz="1400" dirty="0" err="1"/>
              <a:t>mispredict</a:t>
            </a:r>
            <a:r>
              <a:rPr lang="en-US" sz="1400" dirty="0"/>
              <a:t> + IC miss		</a:t>
            </a:r>
          </a:p>
          <a:p>
            <a:pPr lvl="2">
              <a:lnSpc>
                <a:spcPct val="50000"/>
              </a:lnSpc>
            </a:pPr>
            <a:r>
              <a:rPr lang="en-US" sz="1400" dirty="0" smtClean="0"/>
              <a:t>Stall </a:t>
            </a:r>
            <a:r>
              <a:rPr lang="en-US" sz="1400" dirty="0"/>
              <a:t>by </a:t>
            </a:r>
            <a:r>
              <a:rPr lang="en-US" sz="1400" dirty="0" err="1"/>
              <a:t>Dcache</a:t>
            </a:r>
            <a:r>
              <a:rPr lang="en-US" sz="1400" dirty="0"/>
              <a:t> miss which resolved on chip	</a:t>
            </a:r>
          </a:p>
          <a:p>
            <a:pPr lvl="2">
              <a:lnSpc>
                <a:spcPct val="50000"/>
              </a:lnSpc>
            </a:pPr>
            <a:r>
              <a:rPr lang="en-US" sz="1400" dirty="0" smtClean="0"/>
              <a:t>Stall </a:t>
            </a:r>
            <a:r>
              <a:rPr lang="en-US" sz="1400" dirty="0"/>
              <a:t>by </a:t>
            </a:r>
            <a:r>
              <a:rPr lang="en-US" sz="1400" dirty="0" err="1"/>
              <a:t>Dcache</a:t>
            </a:r>
            <a:r>
              <a:rPr lang="en-US" sz="1400" dirty="0"/>
              <a:t> miss which resolved from remote chip	</a:t>
            </a:r>
          </a:p>
          <a:p>
            <a:pPr lvl="2">
              <a:lnSpc>
                <a:spcPct val="50000"/>
              </a:lnSpc>
            </a:pPr>
            <a:r>
              <a:rPr lang="en-US" sz="1400" dirty="0" smtClean="0"/>
              <a:t>Stall </a:t>
            </a:r>
            <a:r>
              <a:rPr lang="en-US" sz="1400" dirty="0"/>
              <a:t>by L1 reloads from distant interventions and memory	</a:t>
            </a:r>
          </a:p>
          <a:p>
            <a:pPr lvl="2">
              <a:lnSpc>
                <a:spcPct val="50000"/>
              </a:lnSpc>
            </a:pPr>
            <a:endParaRPr lang="en-US" sz="1400" dirty="0" smtClean="0"/>
          </a:p>
          <a:p>
            <a:pPr marL="495300" lvl="1" indent="0">
              <a:lnSpc>
                <a:spcPct val="12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385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" y="1443384"/>
            <a:ext cx="8642640" cy="3545443"/>
          </a:xfrm>
        </p:spPr>
        <p:txBody>
          <a:bodyPr/>
          <a:lstStyle/>
          <a:p>
            <a:pPr marL="230188" lvl="1" indent="-52388">
              <a:lnSpc>
                <a:spcPct val="12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800" dirty="0" smtClean="0"/>
              <a:t>Experimental System:</a:t>
            </a:r>
          </a:p>
          <a:p>
            <a:pPr marL="519113" lvl="2" indent="-52388">
              <a:lnSpc>
                <a:spcPct val="50000"/>
              </a:lnSpc>
              <a:spcBef>
                <a:spcPts val="1400"/>
              </a:spcBef>
            </a:pPr>
            <a:r>
              <a:rPr lang="en-US" sz="1400" dirty="0"/>
              <a:t>D</a:t>
            </a:r>
            <a:r>
              <a:rPr lang="en-US" sz="1400" dirty="0" smtClean="0"/>
              <a:t>ual </a:t>
            </a:r>
            <a:r>
              <a:rPr lang="en-US" sz="1400" dirty="0"/>
              <a:t>socket POWER8 </a:t>
            </a:r>
            <a:r>
              <a:rPr lang="en-US" sz="1400" dirty="0" smtClean="0"/>
              <a:t>system with </a:t>
            </a:r>
            <a:r>
              <a:rPr lang="en-US" sz="1400" dirty="0"/>
              <a:t>256GB of main </a:t>
            </a:r>
            <a:r>
              <a:rPr lang="en-US" sz="1400" dirty="0" smtClean="0"/>
              <a:t>memory</a:t>
            </a:r>
          </a:p>
          <a:p>
            <a:pPr marL="519113" lvl="2" indent="-52388">
              <a:lnSpc>
                <a:spcPct val="50000"/>
              </a:lnSpc>
              <a:spcBef>
                <a:spcPts val="1400"/>
              </a:spcBef>
            </a:pPr>
            <a:r>
              <a:rPr lang="en-US" sz="1400" dirty="0" smtClean="0"/>
              <a:t>Four </a:t>
            </a:r>
            <a:r>
              <a:rPr lang="en-US" sz="1400" dirty="0"/>
              <a:t>POWER8 </a:t>
            </a:r>
            <a:r>
              <a:rPr lang="en-US" sz="1400" dirty="0" err="1" smtClean="0"/>
              <a:t>chiplets</a:t>
            </a:r>
            <a:r>
              <a:rPr lang="en-US" sz="1400" dirty="0"/>
              <a:t>,</a:t>
            </a:r>
            <a:r>
              <a:rPr lang="en-US" sz="1400" dirty="0" smtClean="0"/>
              <a:t> </a:t>
            </a:r>
            <a:r>
              <a:rPr lang="en-US" sz="1400" dirty="0"/>
              <a:t>that map to four NUMA </a:t>
            </a:r>
            <a:r>
              <a:rPr lang="en-US" sz="1400" dirty="0" smtClean="0"/>
              <a:t>nodes</a:t>
            </a:r>
          </a:p>
          <a:p>
            <a:pPr marL="519113" lvl="2" indent="-52388">
              <a:lnSpc>
                <a:spcPct val="50000"/>
              </a:lnSpc>
              <a:spcBef>
                <a:spcPts val="1400"/>
              </a:spcBef>
            </a:pPr>
            <a:r>
              <a:rPr lang="en-US" sz="1400" dirty="0" smtClean="0"/>
              <a:t>Total </a:t>
            </a:r>
            <a:r>
              <a:rPr lang="en-US" sz="1400" dirty="0"/>
              <a:t>of 20 cores over two sockets (10 </a:t>
            </a:r>
            <a:r>
              <a:rPr lang="en-US" sz="1400" dirty="0" smtClean="0"/>
              <a:t>each), 8 </a:t>
            </a:r>
            <a:r>
              <a:rPr lang="en-US" sz="1400" dirty="0"/>
              <a:t>hardware threads per </a:t>
            </a:r>
            <a:r>
              <a:rPr lang="en-US" sz="1400" dirty="0" smtClean="0"/>
              <a:t>core</a:t>
            </a:r>
          </a:p>
          <a:p>
            <a:pPr marL="230188" lvl="1" indent="-52388">
              <a:lnSpc>
                <a:spcPct val="120000"/>
              </a:lnSpc>
              <a:spcBef>
                <a:spcPts val="1400"/>
              </a:spcBef>
              <a:buFont typeface="Arial"/>
              <a:buChar char="•"/>
            </a:pPr>
            <a:endParaRPr lang="en-US" sz="1800" dirty="0"/>
          </a:p>
          <a:p>
            <a:pPr marL="230188" lvl="1" indent="-52388">
              <a:lnSpc>
                <a:spcPct val="12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800" dirty="0" smtClean="0"/>
              <a:t>We define the </a:t>
            </a:r>
            <a:r>
              <a:rPr lang="en-US" sz="1800" dirty="0" err="1" smtClean="0"/>
              <a:t>OpenMP</a:t>
            </a:r>
            <a:r>
              <a:rPr lang="en-US" sz="1800" dirty="0" smtClean="0"/>
              <a:t> Affinity tuple as a combination of (OMP_PROC_BIND, OMP_PLACES)</a:t>
            </a:r>
          </a:p>
          <a:p>
            <a:pPr marL="519113" lvl="2" indent="-52388">
              <a:lnSpc>
                <a:spcPct val="120000"/>
              </a:lnSpc>
              <a:spcBef>
                <a:spcPts val="1400"/>
              </a:spcBef>
            </a:pPr>
            <a:r>
              <a:rPr lang="en-US" sz="1400" dirty="0" smtClean="0"/>
              <a:t>Examples of setup: </a:t>
            </a:r>
            <a:r>
              <a:rPr lang="en-US" sz="1400" dirty="0"/>
              <a:t>OMP_NUM_THREADS = </a:t>
            </a:r>
            <a:r>
              <a:rPr lang="en-US" sz="1400" dirty="0" smtClean="0"/>
              <a:t>10, OMP_PROC_BIND </a:t>
            </a:r>
            <a:r>
              <a:rPr lang="en-US" sz="1400" dirty="0"/>
              <a:t>= </a:t>
            </a:r>
            <a:r>
              <a:rPr lang="en-US" sz="1400" dirty="0" smtClean="0"/>
              <a:t>master</a:t>
            </a:r>
            <a:endParaRPr lang="en-US" sz="1400" dirty="0"/>
          </a:p>
          <a:p>
            <a:pPr marL="466725" lvl="2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200" dirty="0" smtClean="0"/>
              <a:t> </a:t>
            </a:r>
            <a:r>
              <a:rPr lang="en-US" sz="1200" dirty="0" smtClean="0"/>
              <a:t>OMP_PLACES = </a:t>
            </a:r>
            <a:r>
              <a:rPr lang="en-US" sz="1200" dirty="0" smtClean="0"/>
              <a:t>threads	                  </a:t>
            </a:r>
            <a:r>
              <a:rPr lang="en-US" sz="1200" dirty="0" smtClean="0"/>
              <a:t>OMP_PLACES </a:t>
            </a:r>
            <a:r>
              <a:rPr lang="en-US" sz="1200" dirty="0"/>
              <a:t>= </a:t>
            </a:r>
            <a:r>
              <a:rPr lang="en-US" sz="1200" dirty="0" smtClean="0"/>
              <a:t>cores		 OMP_PLACES </a:t>
            </a:r>
            <a:r>
              <a:rPr lang="en-US" sz="1200" dirty="0"/>
              <a:t>= </a:t>
            </a:r>
            <a:r>
              <a:rPr lang="en-US" sz="1200" dirty="0" smtClean="0"/>
              <a:t>sockets</a:t>
            </a: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437544" y="5039566"/>
            <a:ext cx="2474895" cy="986788"/>
            <a:chOff x="1833055" y="4988827"/>
            <a:chExt cx="3600645" cy="1321651"/>
          </a:xfrm>
        </p:grpSpPr>
        <p:sp>
          <p:nvSpPr>
            <p:cNvPr id="36" name="Rectangle 35"/>
            <p:cNvSpPr/>
            <p:nvPr/>
          </p:nvSpPr>
          <p:spPr>
            <a:xfrm>
              <a:off x="1833055" y="4988827"/>
              <a:ext cx="3600645" cy="12732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127142" y="5198332"/>
              <a:ext cx="1460408" cy="746342"/>
              <a:chOff x="1387885" y="5198331"/>
              <a:chExt cx="2199666" cy="1178463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387885" y="5198331"/>
                <a:ext cx="2199666" cy="11784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584284" y="5329272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584284" y="5813751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854864" y="5453663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103276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359689" y="5453663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621194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884513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854864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103276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359689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621194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884513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810616" y="5181747"/>
              <a:ext cx="1460408" cy="746342"/>
              <a:chOff x="1387885" y="5198331"/>
              <a:chExt cx="2199666" cy="1178463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387885" y="5198331"/>
                <a:ext cx="2199666" cy="11784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584284" y="5329272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584284" y="5813751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854864" y="5453663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103276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359689" y="5453663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21194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884513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854864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03276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359689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621194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884513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006729" y="5898258"/>
              <a:ext cx="1641229" cy="41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Socket 1</a:t>
              </a:r>
              <a:endParaRPr lang="en-US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21952" y="5891276"/>
              <a:ext cx="1641229" cy="41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Socket 2</a:t>
              </a:r>
              <a:endParaRPr lang="en-US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413576" y="5026637"/>
            <a:ext cx="2474896" cy="950633"/>
            <a:chOff x="1833055" y="4988827"/>
            <a:chExt cx="3600645" cy="1273227"/>
          </a:xfrm>
        </p:grpSpPr>
        <p:sp>
          <p:nvSpPr>
            <p:cNvPr id="45" name="Rectangle 44"/>
            <p:cNvSpPr/>
            <p:nvPr/>
          </p:nvSpPr>
          <p:spPr>
            <a:xfrm>
              <a:off x="1833055" y="4988827"/>
              <a:ext cx="3600645" cy="12732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127142" y="5198332"/>
              <a:ext cx="1460408" cy="746342"/>
              <a:chOff x="1387885" y="5198331"/>
              <a:chExt cx="2199666" cy="1178463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387885" y="5198331"/>
                <a:ext cx="2199666" cy="11784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584284" y="5329272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1584284" y="5813751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854864" y="5453663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103276" y="5448934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359689" y="5453663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621194" y="5448934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884513" y="5448934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854864" y="5946508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103276" y="5941779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359689" y="5946508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621194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884513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3810616" y="5181747"/>
              <a:ext cx="1460408" cy="746342"/>
              <a:chOff x="1387885" y="5198331"/>
              <a:chExt cx="2199666" cy="1178463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387885" y="5198331"/>
                <a:ext cx="2199666" cy="11784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1584284" y="5329272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1584284" y="5813751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854864" y="5453663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103276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359689" y="5453663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621194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884513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854864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103276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359689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621194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84513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399983" y="5034352"/>
            <a:ext cx="2474896" cy="950633"/>
            <a:chOff x="1833055" y="4988827"/>
            <a:chExt cx="3600645" cy="1273227"/>
          </a:xfrm>
        </p:grpSpPr>
        <p:sp>
          <p:nvSpPr>
            <p:cNvPr id="77" name="Rectangle 76"/>
            <p:cNvSpPr/>
            <p:nvPr/>
          </p:nvSpPr>
          <p:spPr>
            <a:xfrm>
              <a:off x="1833055" y="4988827"/>
              <a:ext cx="3600645" cy="12732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2127142" y="5198332"/>
              <a:ext cx="1460408" cy="746342"/>
              <a:chOff x="1387885" y="5198331"/>
              <a:chExt cx="2199666" cy="1178463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1387885" y="5198331"/>
                <a:ext cx="2199666" cy="11784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1584284" y="5329272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1584284" y="5813751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854864" y="5453663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103276" y="5448934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359689" y="5453663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621194" y="5448934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884513" y="5448934"/>
                <a:ext cx="192024" cy="196411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854864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03276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359689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621194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884513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810616" y="5181747"/>
              <a:ext cx="1460408" cy="746342"/>
              <a:chOff x="1387885" y="5198331"/>
              <a:chExt cx="2199666" cy="1178463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1387885" y="5198331"/>
                <a:ext cx="2199666" cy="11784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584284" y="5329272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1584284" y="5813751"/>
                <a:ext cx="1806868" cy="43210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854864" y="5453663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103276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2359689" y="5453663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621194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884513" y="5448934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854864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103276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359689" y="5946508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621194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884513" y="5941779"/>
                <a:ext cx="192024" cy="1964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3492031" y="5696529"/>
            <a:ext cx="118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Socket 1</a:t>
            </a:r>
            <a:endParaRPr lang="en-US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4683699" y="5691316"/>
            <a:ext cx="118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Socket 2</a:t>
            </a:r>
            <a:endParaRPr lang="en-US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6499368" y="5683667"/>
            <a:ext cx="118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Socket 1</a:t>
            </a:r>
            <a:endParaRPr lang="en-US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738070" y="5678454"/>
            <a:ext cx="118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Socket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028414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RNL corporate palette May 28 saturation adjust">
      <a:dk1>
        <a:srgbClr val="000000"/>
      </a:dk1>
      <a:lt1>
        <a:srgbClr val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4731</TotalTime>
  <Words>1168</Words>
  <Application>Microsoft Macintosh PowerPoint</Application>
  <PresentationFormat>On-screen Show (4:3)</PresentationFormat>
  <Paragraphs>206</Paragraphs>
  <Slides>16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Default Theme</vt:lpstr>
      <vt:lpstr>Evaluating OpenMP Affinity on the POWER8 Architecture  </vt:lpstr>
      <vt:lpstr>Outline</vt:lpstr>
      <vt:lpstr>Motivation</vt:lpstr>
      <vt:lpstr>Background</vt:lpstr>
      <vt:lpstr>Background </vt:lpstr>
      <vt:lpstr>Background  </vt:lpstr>
      <vt:lpstr>Background  </vt:lpstr>
      <vt:lpstr>Background  </vt:lpstr>
      <vt:lpstr>Experimentation</vt:lpstr>
      <vt:lpstr>Experimentation</vt:lpstr>
      <vt:lpstr>Experimentation</vt:lpstr>
      <vt:lpstr>Experimentation</vt:lpstr>
      <vt:lpstr>Observations</vt:lpstr>
      <vt:lpstr>Observations</vt:lpstr>
      <vt:lpstr>Observations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OpenMP Affinity on the POWER8 Architecture  </dc:title>
  <cp:lastModifiedBy>Swaroop Pophale</cp:lastModifiedBy>
  <cp:revision>55</cp:revision>
  <dcterms:modified xsi:type="dcterms:W3CDTF">2016-10-03T23:47:53Z</dcterms:modified>
</cp:coreProperties>
</file>